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7" r:id="rId3"/>
    <p:sldId id="282" r:id="rId4"/>
    <p:sldId id="283" r:id="rId5"/>
    <p:sldId id="284" r:id="rId6"/>
    <p:sldId id="280" r:id="rId7"/>
    <p:sldId id="278" r:id="rId8"/>
    <p:sldId id="281" r:id="rId9"/>
    <p:sldId id="279" r:id="rId10"/>
    <p:sldId id="271" r:id="rId11"/>
    <p:sldId id="276" r:id="rId12"/>
    <p:sldId id="275" r:id="rId13"/>
    <p:sldId id="274" r:id="rId14"/>
    <p:sldId id="273" r:id="rId15"/>
    <p:sldId id="285" r:id="rId16"/>
    <p:sldId id="286" r:id="rId17"/>
    <p:sldId id="290" r:id="rId18"/>
    <p:sldId id="287" r:id="rId19"/>
    <p:sldId id="257" r:id="rId20"/>
    <p:sldId id="288" r:id="rId21"/>
    <p:sldId id="289" r:id="rId22"/>
    <p:sldId id="293" r:id="rId23"/>
    <p:sldId id="291" r:id="rId24"/>
    <p:sldId id="292"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94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347692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1141311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086101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58BE59-5597-4172-AE15-D8F1DA840B88}" type="datetimeFigureOut">
              <a:rPr lang="en-US" smtClean="0"/>
              <a:t>11/23/2016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578065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58BE59-5597-4172-AE15-D8F1DA840B88}" type="datetimeFigureOut">
              <a:rPr lang="en-US" smtClean="0"/>
              <a:t>11/23/2016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486023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58BE59-5597-4172-AE15-D8F1DA840B88}" type="datetimeFigureOut">
              <a:rPr lang="en-US" smtClean="0"/>
              <a:t>11/23/2016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669811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58BE59-5597-4172-AE15-D8F1DA840B88}" type="datetimeFigureOut">
              <a:rPr lang="en-US" smtClean="0"/>
              <a:t>11/23/2016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272969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58BE59-5597-4172-AE15-D8F1DA840B88}" type="datetimeFigureOut">
              <a:rPr lang="en-US" smtClean="0"/>
              <a:t>11/23/2016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538583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58BE59-5597-4172-AE15-D8F1DA840B88}" type="datetimeFigureOut">
              <a:rPr lang="en-US" smtClean="0"/>
              <a:t>11/23/2016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462571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11/23/2016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2434843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8BE59-5597-4172-AE15-D8F1DA840B88}" type="datetimeFigureOut">
              <a:rPr lang="en-US" smtClean="0"/>
              <a:t>11/23/2016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3267A1-1643-4B82-A5AF-AC76A06D4DEB}" type="slidenum">
              <a:rPr lang="en-US" smtClean="0"/>
              <a:t>‹#›</a:t>
            </a:fld>
            <a:endParaRPr lang="en-US"/>
          </a:p>
        </p:txBody>
      </p:sp>
    </p:spTree>
    <p:extLst>
      <p:ext uri="{BB962C8B-B14F-4D97-AF65-F5344CB8AC3E}">
        <p14:creationId xmlns:p14="http://schemas.microsoft.com/office/powerpoint/2010/main" val="3871754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8BE59-5597-4172-AE15-D8F1DA840B88}" type="datetimeFigureOut">
              <a:rPr lang="en-US" smtClean="0"/>
              <a:t>11/23/2016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267A1-1643-4B82-A5AF-AC76A06D4DEB}" type="slidenum">
              <a:rPr lang="en-US" smtClean="0"/>
              <a:t>‹#›</a:t>
            </a:fld>
            <a:endParaRPr lang="en-US"/>
          </a:p>
        </p:txBody>
      </p:sp>
    </p:spTree>
    <p:extLst>
      <p:ext uri="{BB962C8B-B14F-4D97-AF65-F5344CB8AC3E}">
        <p14:creationId xmlns:p14="http://schemas.microsoft.com/office/powerpoint/2010/main" val="33353832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www.vbtutor.net/wordpress/wp-content/uploads/2014/01/vb2013_figure15.1.jpg" TargetMode="External"/><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9200" y="1219200"/>
            <a:ext cx="7904018" cy="838200"/>
          </a:xfrm>
        </p:spPr>
        <p:txBody>
          <a:bodyPr/>
          <a:lstStyle/>
          <a:p>
            <a:r>
              <a:rPr lang="en-US" b="1" dirty="0" smtClean="0"/>
              <a:t>UNIT 5</a:t>
            </a:r>
            <a:endParaRPr lang="en-US" b="1" dirty="0"/>
          </a:p>
        </p:txBody>
      </p:sp>
      <p:sp>
        <p:nvSpPr>
          <p:cNvPr id="3" name="Subtitle 2"/>
          <p:cNvSpPr>
            <a:spLocks noGrp="1"/>
          </p:cNvSpPr>
          <p:nvPr>
            <p:ph type="subTitle" idx="1"/>
          </p:nvPr>
        </p:nvSpPr>
        <p:spPr>
          <a:xfrm>
            <a:off x="2133600" y="4953000"/>
            <a:ext cx="6400800" cy="1752600"/>
          </a:xfrm>
        </p:spPr>
        <p:txBody>
          <a:bodyPr>
            <a:normAutofit/>
          </a:bodyPr>
          <a:lstStyle/>
          <a:p>
            <a:r>
              <a:rPr lang="en-US" sz="3600" dirty="0" smtClean="0">
                <a:solidFill>
                  <a:schemeClr val="tx1"/>
                </a:solidFill>
              </a:rPr>
              <a:t>Lesson 15</a:t>
            </a:r>
          </a:p>
          <a:p>
            <a:r>
              <a:rPr lang="en-US" sz="3600" dirty="0" smtClean="0">
                <a:solidFill>
                  <a:schemeClr val="tx1"/>
                </a:solidFill>
              </a:rPr>
              <a:t>Looping</a:t>
            </a:r>
            <a:endParaRPr lang="en-US" sz="3600" dirty="0">
              <a:solidFill>
                <a:schemeClr val="tx1"/>
              </a:solidFill>
            </a:endParaRPr>
          </a:p>
        </p:txBody>
      </p:sp>
      <p:pic>
        <p:nvPicPr>
          <p:cNvPr id="1026" name="Picture 2" descr="https://tse2.mm.bing.net/th?id=OIP.Mc7117f487534f86632c4d72d4fdbc3cdo0&amp;pid=15.1&amp;P=0&amp;w=256&amp;h=1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981199"/>
            <a:ext cx="4274389" cy="3098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6161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9200" y="1219200"/>
            <a:ext cx="7904018" cy="838200"/>
          </a:xfrm>
        </p:spPr>
        <p:txBody>
          <a:bodyPr>
            <a:normAutofit/>
          </a:bodyPr>
          <a:lstStyle/>
          <a:p>
            <a:r>
              <a:rPr lang="en-US" b="1" dirty="0" smtClean="0"/>
              <a:t>Example</a:t>
            </a:r>
            <a:endParaRPr lang="en-US" dirty="0"/>
          </a:p>
        </p:txBody>
      </p:sp>
      <p:sp>
        <p:nvSpPr>
          <p:cNvPr id="3" name="Subtitle 2"/>
          <p:cNvSpPr>
            <a:spLocks noGrp="1"/>
          </p:cNvSpPr>
          <p:nvPr>
            <p:ph type="subTitle" idx="1"/>
          </p:nvPr>
        </p:nvSpPr>
        <p:spPr>
          <a:xfrm>
            <a:off x="1295400" y="2057401"/>
            <a:ext cx="7848600" cy="4772890"/>
          </a:xfrm>
        </p:spPr>
        <p:txBody>
          <a:bodyPr>
            <a:normAutofit fontScale="92500" lnSpcReduction="20000"/>
          </a:bodyPr>
          <a:lstStyle/>
          <a:p>
            <a:pPr algn="l"/>
            <a:r>
              <a:rPr lang="en-US" dirty="0" smtClean="0">
                <a:solidFill>
                  <a:schemeClr val="tx1"/>
                </a:solidFill>
              </a:rPr>
              <a:t>Dim </a:t>
            </a:r>
            <a:r>
              <a:rPr lang="en-US" dirty="0" err="1" smtClean="0">
                <a:solidFill>
                  <a:schemeClr val="tx1"/>
                </a:solidFill>
              </a:rPr>
              <a:t>intN</a:t>
            </a:r>
            <a:r>
              <a:rPr lang="en-US" dirty="0" smtClean="0">
                <a:solidFill>
                  <a:schemeClr val="tx1"/>
                </a:solidFill>
              </a:rPr>
              <a:t> </a:t>
            </a:r>
            <a:r>
              <a:rPr lang="en-US" dirty="0">
                <a:solidFill>
                  <a:schemeClr val="tx1"/>
                </a:solidFill>
              </a:rPr>
              <a:t>as Integer</a:t>
            </a:r>
          </a:p>
          <a:p>
            <a:pPr algn="l"/>
            <a:r>
              <a:rPr lang="en-US" dirty="0">
                <a:solidFill>
                  <a:schemeClr val="tx1"/>
                </a:solidFill>
              </a:rPr>
              <a:t>For </a:t>
            </a:r>
            <a:r>
              <a:rPr lang="en-US" dirty="0" err="1" smtClean="0">
                <a:solidFill>
                  <a:schemeClr val="tx1"/>
                </a:solidFill>
              </a:rPr>
              <a:t>intN</a:t>
            </a:r>
            <a:r>
              <a:rPr lang="en-US" dirty="0" smtClean="0">
                <a:solidFill>
                  <a:schemeClr val="tx1"/>
                </a:solidFill>
              </a:rPr>
              <a:t> </a:t>
            </a:r>
            <a:r>
              <a:rPr lang="en-US" dirty="0">
                <a:solidFill>
                  <a:schemeClr val="tx1"/>
                </a:solidFill>
              </a:rPr>
              <a:t>= 1 to 10</a:t>
            </a:r>
            <a:br>
              <a:rPr lang="en-US" dirty="0">
                <a:solidFill>
                  <a:schemeClr val="tx1"/>
                </a:solidFill>
              </a:rPr>
            </a:br>
            <a:r>
              <a:rPr lang="en-US" dirty="0">
                <a:solidFill>
                  <a:schemeClr val="tx1"/>
                </a:solidFill>
              </a:rPr>
              <a:t>         If </a:t>
            </a:r>
            <a:r>
              <a:rPr lang="en-US" dirty="0" err="1" smtClean="0">
                <a:solidFill>
                  <a:schemeClr val="tx1"/>
                </a:solidFill>
              </a:rPr>
              <a:t>intN</a:t>
            </a:r>
            <a:r>
              <a:rPr lang="en-US" dirty="0" smtClean="0">
                <a:solidFill>
                  <a:schemeClr val="tx1"/>
                </a:solidFill>
              </a:rPr>
              <a:t> </a:t>
            </a:r>
            <a:r>
              <a:rPr lang="en-US" dirty="0">
                <a:solidFill>
                  <a:schemeClr val="tx1"/>
                </a:solidFill>
              </a:rPr>
              <a:t>&gt; 6 then</a:t>
            </a:r>
            <a:br>
              <a:rPr lang="en-US" dirty="0">
                <a:solidFill>
                  <a:schemeClr val="tx1"/>
                </a:solidFill>
              </a:rPr>
            </a:br>
            <a:r>
              <a:rPr lang="en-US" dirty="0">
                <a:solidFill>
                  <a:schemeClr val="tx1"/>
                </a:solidFill>
              </a:rPr>
              <a:t>             Exit </a:t>
            </a:r>
            <a:r>
              <a:rPr lang="en-US" dirty="0" smtClean="0">
                <a:solidFill>
                  <a:schemeClr val="tx1"/>
                </a:solidFill>
              </a:rPr>
              <a:t>For</a:t>
            </a:r>
            <a:r>
              <a:rPr lang="en-US" dirty="0">
                <a:solidFill>
                  <a:schemeClr val="tx1"/>
                </a:solidFill>
              </a:rPr>
              <a:t/>
            </a:r>
            <a:br>
              <a:rPr lang="en-US" dirty="0">
                <a:solidFill>
                  <a:schemeClr val="tx1"/>
                </a:solidFill>
              </a:rPr>
            </a:br>
            <a:r>
              <a:rPr lang="en-US" dirty="0">
                <a:solidFill>
                  <a:schemeClr val="tx1"/>
                </a:solidFill>
              </a:rPr>
              <a:t>         Else</a:t>
            </a:r>
            <a:br>
              <a:rPr lang="en-US" dirty="0">
                <a:solidFill>
                  <a:schemeClr val="tx1"/>
                </a:solidFill>
              </a:rPr>
            </a:br>
            <a:r>
              <a:rPr lang="en-US" dirty="0">
                <a:solidFill>
                  <a:schemeClr val="tx1"/>
                </a:solidFill>
              </a:rPr>
              <a:t>            ListBox1.Items.Add </a:t>
            </a:r>
            <a:r>
              <a:rPr lang="en-US" dirty="0" smtClean="0">
                <a:solidFill>
                  <a:schemeClr val="tx1"/>
                </a:solidFill>
              </a:rPr>
              <a:t>(</a:t>
            </a:r>
            <a:r>
              <a:rPr lang="en-US" dirty="0" err="1" smtClean="0">
                <a:solidFill>
                  <a:schemeClr val="tx1"/>
                </a:solidFill>
              </a:rPr>
              <a:t>intN</a:t>
            </a:r>
            <a:r>
              <a:rPr lang="en-US" dirty="0" smtClean="0">
                <a:solidFill>
                  <a:schemeClr val="tx1"/>
                </a:solidFill>
              </a:rPr>
              <a:t>)</a:t>
            </a:r>
            <a:r>
              <a:rPr lang="en-US" dirty="0">
                <a:solidFill>
                  <a:schemeClr val="tx1"/>
                </a:solidFill>
              </a:rPr>
              <a:t/>
            </a:r>
            <a:br>
              <a:rPr lang="en-US" dirty="0">
                <a:solidFill>
                  <a:schemeClr val="tx1"/>
                </a:solidFill>
              </a:rPr>
            </a:br>
            <a:r>
              <a:rPr lang="en-US" dirty="0">
                <a:solidFill>
                  <a:schemeClr val="tx1"/>
                </a:solidFill>
              </a:rPr>
              <a:t>         End If</a:t>
            </a:r>
            <a:br>
              <a:rPr lang="en-US" dirty="0">
                <a:solidFill>
                  <a:schemeClr val="tx1"/>
                </a:solidFill>
              </a:rPr>
            </a:br>
            <a:r>
              <a:rPr lang="en-US" dirty="0" smtClean="0">
                <a:solidFill>
                  <a:schemeClr val="tx1"/>
                </a:solidFill>
              </a:rPr>
              <a:t>Next</a:t>
            </a:r>
          </a:p>
          <a:p>
            <a:pPr algn="l"/>
            <a:endParaRPr lang="en-US" dirty="0">
              <a:solidFill>
                <a:schemeClr val="tx1"/>
              </a:solidFill>
            </a:endParaRPr>
          </a:p>
          <a:p>
            <a:pPr algn="l"/>
            <a:r>
              <a:rPr lang="en-US" dirty="0">
                <a:solidFill>
                  <a:schemeClr val="tx1"/>
                </a:solidFill>
              </a:rPr>
              <a:t>The process will stop when </a:t>
            </a:r>
            <a:r>
              <a:rPr lang="en-US" dirty="0" err="1" smtClean="0">
                <a:solidFill>
                  <a:schemeClr val="tx1"/>
                </a:solidFill>
              </a:rPr>
              <a:t>intN</a:t>
            </a:r>
            <a:r>
              <a:rPr lang="en-US" dirty="0" smtClean="0">
                <a:solidFill>
                  <a:schemeClr val="tx1"/>
                </a:solidFill>
              </a:rPr>
              <a:t> </a:t>
            </a:r>
            <a:r>
              <a:rPr lang="en-US" dirty="0">
                <a:solidFill>
                  <a:schemeClr val="tx1"/>
                </a:solidFill>
              </a:rPr>
              <a:t>is greater than 6</a:t>
            </a:r>
            <a:r>
              <a:rPr lang="en-US" dirty="0" smtClean="0">
                <a:solidFill>
                  <a:schemeClr val="tx1"/>
                </a:solidFill>
              </a:rPr>
              <a:t>.</a:t>
            </a:r>
          </a:p>
          <a:p>
            <a:pPr algn="l"/>
            <a:r>
              <a:rPr lang="en-US" dirty="0" smtClean="0">
                <a:solidFill>
                  <a:schemeClr val="tx1"/>
                </a:solidFill>
              </a:rPr>
              <a:t>Remember, try to avoid using Exit For. Bad Coding</a:t>
            </a:r>
            <a:endParaRPr lang="en-US" dirty="0">
              <a:solidFill>
                <a:schemeClr val="tx1"/>
              </a:solidFill>
            </a:endParaRPr>
          </a:p>
        </p:txBody>
      </p:sp>
    </p:spTree>
    <p:extLst>
      <p:ext uri="{BB962C8B-B14F-4D97-AF65-F5344CB8AC3E}">
        <p14:creationId xmlns:p14="http://schemas.microsoft.com/office/powerpoint/2010/main" val="2664271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84564" y="1219200"/>
            <a:ext cx="7904018" cy="762000"/>
          </a:xfrm>
        </p:spPr>
        <p:txBody>
          <a:bodyPr>
            <a:normAutofit/>
          </a:bodyPr>
          <a:lstStyle/>
          <a:p>
            <a:r>
              <a:rPr lang="en-US" b="1" dirty="0"/>
              <a:t>Looping using Do </a:t>
            </a:r>
            <a:r>
              <a:rPr lang="en-US" b="1" dirty="0" smtClean="0"/>
              <a:t>Loop</a:t>
            </a:r>
            <a:endParaRPr lang="en-US" dirty="0"/>
          </a:p>
        </p:txBody>
      </p:sp>
      <p:sp>
        <p:nvSpPr>
          <p:cNvPr id="3" name="Subtitle 2"/>
          <p:cNvSpPr>
            <a:spLocks noGrp="1"/>
          </p:cNvSpPr>
          <p:nvPr>
            <p:ph type="subTitle" idx="1"/>
          </p:nvPr>
        </p:nvSpPr>
        <p:spPr>
          <a:xfrm>
            <a:off x="1219200" y="2057401"/>
            <a:ext cx="7924800" cy="4772890"/>
          </a:xfrm>
        </p:spPr>
        <p:txBody>
          <a:bodyPr>
            <a:normAutofit fontScale="62500" lnSpcReduction="20000"/>
          </a:bodyPr>
          <a:lstStyle/>
          <a:p>
            <a:pPr algn="l" fontAlgn="base"/>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Do Loop structures are</a:t>
            </a:r>
          </a:p>
          <a:p>
            <a:pPr algn="l" fontAlgn="base"/>
            <a:r>
              <a:rPr lang="en-US" dirty="0">
                <a:solidFill>
                  <a:schemeClr val="tx1"/>
                </a:solidFill>
                <a:latin typeface="Times New Roman" panose="02020603050405020304" pitchFamily="18" charset="0"/>
                <a:cs typeface="Times New Roman" panose="02020603050405020304" pitchFamily="18" charset="0"/>
              </a:rPr>
              <a:t>a) Do While condition</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Block of one or more Visual Basic 2013 statements</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Loop</a:t>
            </a:r>
          </a:p>
          <a:p>
            <a:pPr algn="l" fontAlgn="base"/>
            <a:r>
              <a:rPr lang="en-US" dirty="0">
                <a:solidFill>
                  <a:schemeClr val="tx1"/>
                </a:solidFill>
                <a:latin typeface="Times New Roman" panose="02020603050405020304" pitchFamily="18" charset="0"/>
                <a:cs typeface="Times New Roman" panose="02020603050405020304" pitchFamily="18" charset="0"/>
              </a:rPr>
              <a:t>b) Do</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Block of one or more Visual Basic 2013 statements</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Loop While condition</a:t>
            </a:r>
          </a:p>
          <a:p>
            <a:pPr algn="l" fontAlgn="base"/>
            <a:r>
              <a:rPr lang="en-US" dirty="0">
                <a:solidFill>
                  <a:schemeClr val="tx1"/>
                </a:solidFill>
                <a:latin typeface="Times New Roman" panose="02020603050405020304" pitchFamily="18" charset="0"/>
                <a:cs typeface="Times New Roman" panose="02020603050405020304" pitchFamily="18" charset="0"/>
              </a:rPr>
              <a:t>c) Do Until condition</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Block of one or more Visual Basic 2012 statements</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Loop</a:t>
            </a:r>
          </a:p>
          <a:p>
            <a:pPr algn="l" fontAlgn="base"/>
            <a:r>
              <a:rPr lang="en-US" dirty="0">
                <a:solidFill>
                  <a:schemeClr val="tx1"/>
                </a:solidFill>
                <a:latin typeface="Times New Roman" panose="02020603050405020304" pitchFamily="18" charset="0"/>
                <a:cs typeface="Times New Roman" panose="02020603050405020304" pitchFamily="18" charset="0"/>
              </a:rPr>
              <a:t>d) Do</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Block of one or more Visual Basic 2012 statements</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Loop Until condition</a:t>
            </a:r>
          </a:p>
          <a:p>
            <a:pPr algn="l" fontAlgn="base"/>
            <a:r>
              <a:rPr lang="en-US" dirty="0">
                <a:solidFill>
                  <a:schemeClr val="tx1"/>
                </a:solidFill>
                <a:latin typeface="Times New Roman" panose="02020603050405020304" pitchFamily="18" charset="0"/>
                <a:cs typeface="Times New Roman" panose="02020603050405020304" pitchFamily="18" charset="0"/>
              </a:rPr>
              <a:t>* Exiting the Loop</a:t>
            </a:r>
          </a:p>
          <a:p>
            <a:pPr algn="l" fontAlgn="base"/>
            <a:r>
              <a:rPr lang="en-US" dirty="0">
                <a:solidFill>
                  <a:schemeClr val="tx1"/>
                </a:solidFill>
                <a:latin typeface="Times New Roman" panose="02020603050405020304" pitchFamily="18" charset="0"/>
                <a:cs typeface="Times New Roman" panose="02020603050405020304" pitchFamily="18" charset="0"/>
              </a:rPr>
              <a:t>Sometime we need exit to exit a loop prematurely because a certain</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condition is fulfilled. The syntax to use is </a:t>
            </a:r>
            <a:r>
              <a:rPr lang="en-US" b="1" dirty="0">
                <a:solidFill>
                  <a:schemeClr val="tx1"/>
                </a:solidFill>
                <a:latin typeface="Times New Roman" panose="02020603050405020304" pitchFamily="18" charset="0"/>
                <a:cs typeface="Times New Roman" panose="02020603050405020304" pitchFamily="18" charset="0"/>
              </a:rPr>
              <a:t>Exit Do</a:t>
            </a:r>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Try to </a:t>
            </a:r>
            <a:r>
              <a:rPr lang="en-US" b="1" dirty="0" smtClean="0">
                <a:solidFill>
                  <a:schemeClr val="tx1"/>
                </a:solidFill>
                <a:latin typeface="Times New Roman" panose="02020603050405020304" pitchFamily="18" charset="0"/>
                <a:cs typeface="Times New Roman" panose="02020603050405020304" pitchFamily="18" charset="0"/>
              </a:rPr>
              <a:t>avoid</a:t>
            </a:r>
            <a:r>
              <a:rPr lang="en-US" dirty="0" smtClean="0">
                <a:solidFill>
                  <a:schemeClr val="tx1"/>
                </a:solidFill>
                <a:latin typeface="Times New Roman" panose="02020603050405020304" pitchFamily="18" charset="0"/>
                <a:cs typeface="Times New Roman" panose="02020603050405020304" pitchFamily="18" charset="0"/>
              </a:rPr>
              <a:t> using Exit Do</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9053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1"/>
            <a:ext cx="7904018" cy="838200"/>
          </a:xfrm>
        </p:spPr>
        <p:txBody>
          <a:bodyPr>
            <a:normAutofit/>
          </a:bodyPr>
          <a:lstStyle/>
          <a:p>
            <a:r>
              <a:rPr lang="en-US" b="1" dirty="0" smtClean="0"/>
              <a:t>Example</a:t>
            </a:r>
            <a:endParaRPr lang="en-US" dirty="0"/>
          </a:p>
        </p:txBody>
      </p:sp>
      <p:sp>
        <p:nvSpPr>
          <p:cNvPr id="3" name="Subtitle 2"/>
          <p:cNvSpPr>
            <a:spLocks noGrp="1"/>
          </p:cNvSpPr>
          <p:nvPr>
            <p:ph type="subTitle" idx="1"/>
          </p:nvPr>
        </p:nvSpPr>
        <p:spPr>
          <a:xfrm>
            <a:off x="1219200" y="2057400"/>
            <a:ext cx="7924800" cy="4772891"/>
          </a:xfrm>
        </p:spPr>
        <p:txBody>
          <a:bodyPr>
            <a:normAutofit fontScale="77500" lnSpcReduction="20000"/>
          </a:bodyPr>
          <a:lstStyle/>
          <a:p>
            <a:pPr algn="l"/>
            <a:r>
              <a:rPr lang="en-US" dirty="0" smtClean="0">
                <a:solidFill>
                  <a:schemeClr val="tx1"/>
                </a:solidFill>
              </a:rPr>
              <a:t>Do </a:t>
            </a:r>
            <a:r>
              <a:rPr lang="en-US" dirty="0">
                <a:solidFill>
                  <a:schemeClr val="tx1"/>
                </a:solidFill>
              </a:rPr>
              <a:t>while </a:t>
            </a:r>
            <a:r>
              <a:rPr lang="en-US" dirty="0" err="1" smtClean="0">
                <a:solidFill>
                  <a:schemeClr val="tx1"/>
                </a:solidFill>
              </a:rPr>
              <a:t>intCounter</a:t>
            </a:r>
            <a:r>
              <a:rPr lang="en-US" dirty="0" smtClean="0">
                <a:solidFill>
                  <a:schemeClr val="tx1"/>
                </a:solidFill>
              </a:rPr>
              <a:t> </a:t>
            </a:r>
            <a:r>
              <a:rPr lang="en-US" dirty="0">
                <a:solidFill>
                  <a:schemeClr val="tx1"/>
                </a:solidFill>
              </a:rPr>
              <a:t>&lt;=</a:t>
            </a:r>
            <a:r>
              <a:rPr lang="en-US" dirty="0" smtClean="0">
                <a:solidFill>
                  <a:schemeClr val="tx1"/>
                </a:solidFill>
              </a:rPr>
              <a:t>1000</a:t>
            </a:r>
            <a:r>
              <a:rPr lang="en-US" dirty="0">
                <a:solidFill>
                  <a:schemeClr val="tx1"/>
                </a:solidFill>
              </a:rPr>
              <a:t/>
            </a:r>
            <a:br>
              <a:rPr lang="en-US" dirty="0">
                <a:solidFill>
                  <a:schemeClr val="tx1"/>
                </a:solidFill>
              </a:rPr>
            </a:br>
            <a:r>
              <a:rPr lang="en-US" dirty="0">
                <a:solidFill>
                  <a:schemeClr val="tx1"/>
                </a:solidFill>
              </a:rPr>
              <a:t>      </a:t>
            </a:r>
            <a:r>
              <a:rPr lang="en-US" dirty="0" err="1" smtClean="0">
                <a:solidFill>
                  <a:schemeClr val="tx1"/>
                </a:solidFill>
              </a:rPr>
              <a:t>intCounter</a:t>
            </a:r>
            <a:r>
              <a:rPr lang="en-US" dirty="0" smtClean="0">
                <a:solidFill>
                  <a:schemeClr val="tx1"/>
                </a:solidFill>
              </a:rPr>
              <a:t> </a:t>
            </a:r>
            <a:r>
              <a:rPr lang="en-US" dirty="0">
                <a:solidFill>
                  <a:schemeClr val="tx1"/>
                </a:solidFill>
              </a:rPr>
              <a:t>+= </a:t>
            </a:r>
            <a:r>
              <a:rPr lang="en-US" dirty="0" smtClean="0">
                <a:solidFill>
                  <a:schemeClr val="tx1"/>
                </a:solidFill>
              </a:rPr>
              <a:t>1</a:t>
            </a:r>
          </a:p>
          <a:p>
            <a:pPr algn="l"/>
            <a:r>
              <a:rPr lang="en-US" dirty="0" smtClean="0">
                <a:solidFill>
                  <a:schemeClr val="tx1"/>
                </a:solidFill>
              </a:rPr>
              <a:t>      </a:t>
            </a:r>
            <a:r>
              <a:rPr lang="en-US" dirty="0" err="1" smtClean="0">
                <a:solidFill>
                  <a:schemeClr val="tx1"/>
                </a:solidFill>
              </a:rPr>
              <a:t>MsgBox</a:t>
            </a:r>
            <a:r>
              <a:rPr lang="en-US" dirty="0" smtClean="0">
                <a:solidFill>
                  <a:schemeClr val="tx1"/>
                </a:solidFill>
              </a:rPr>
              <a:t>  </a:t>
            </a:r>
            <a:r>
              <a:rPr lang="en-US" dirty="0" err="1" smtClean="0">
                <a:solidFill>
                  <a:schemeClr val="tx1"/>
                </a:solidFill>
              </a:rPr>
              <a:t>intCounter</a:t>
            </a:r>
            <a:endParaRPr lang="en-US" dirty="0">
              <a:solidFill>
                <a:schemeClr val="tx1"/>
              </a:solidFill>
            </a:endParaRPr>
          </a:p>
          <a:p>
            <a:pPr algn="l"/>
            <a:r>
              <a:rPr lang="en-US" dirty="0">
                <a:solidFill>
                  <a:schemeClr val="tx1"/>
                </a:solidFill>
              </a:rPr>
              <a:t>Loop</a:t>
            </a:r>
          </a:p>
          <a:p>
            <a:pPr algn="l" fontAlgn="base"/>
            <a:r>
              <a:rPr lang="en-US" dirty="0">
                <a:solidFill>
                  <a:schemeClr val="tx1"/>
                </a:solidFill>
              </a:rPr>
              <a:t>* The above example will keep on adding until </a:t>
            </a:r>
            <a:r>
              <a:rPr lang="en-US" dirty="0" err="1" smtClean="0">
                <a:solidFill>
                  <a:schemeClr val="tx1"/>
                </a:solidFill>
              </a:rPr>
              <a:t>intCounter</a:t>
            </a:r>
            <a:r>
              <a:rPr lang="en-US" dirty="0" smtClean="0">
                <a:solidFill>
                  <a:schemeClr val="tx1"/>
                </a:solidFill>
              </a:rPr>
              <a:t> &gt; 1000</a:t>
            </a:r>
            <a:r>
              <a:rPr lang="en-US" dirty="0">
                <a:solidFill>
                  <a:schemeClr val="tx1"/>
                </a:solidFill>
              </a:rPr>
              <a:t>.</a:t>
            </a:r>
          </a:p>
          <a:p>
            <a:pPr algn="l" fontAlgn="base"/>
            <a:r>
              <a:rPr lang="en-US" dirty="0">
                <a:solidFill>
                  <a:schemeClr val="tx1"/>
                </a:solidFill>
              </a:rPr>
              <a:t>The above example can be rewritten as</a:t>
            </a:r>
          </a:p>
          <a:p>
            <a:pPr algn="l" fontAlgn="base"/>
            <a:r>
              <a:rPr lang="en-US" dirty="0" smtClean="0">
                <a:solidFill>
                  <a:schemeClr val="tx1"/>
                </a:solidFill>
              </a:rPr>
              <a:t>Do</a:t>
            </a:r>
            <a:r>
              <a:rPr lang="en-US" dirty="0">
                <a:solidFill>
                  <a:schemeClr val="tx1"/>
                </a:solidFill>
              </a:rPr>
              <a:t/>
            </a:r>
            <a:br>
              <a:rPr lang="en-US" dirty="0">
                <a:solidFill>
                  <a:schemeClr val="tx1"/>
                </a:solidFill>
              </a:rPr>
            </a:br>
            <a:r>
              <a:rPr lang="en-US" dirty="0">
                <a:solidFill>
                  <a:schemeClr val="tx1"/>
                </a:solidFill>
              </a:rPr>
              <a:t>         </a:t>
            </a:r>
            <a:r>
              <a:rPr lang="en-US" dirty="0" err="1" smtClean="0">
                <a:solidFill>
                  <a:schemeClr val="tx1"/>
                </a:solidFill>
              </a:rPr>
              <a:t>intCounter</a:t>
            </a:r>
            <a:r>
              <a:rPr lang="en-US" dirty="0" smtClean="0">
                <a:solidFill>
                  <a:schemeClr val="tx1"/>
                </a:solidFill>
              </a:rPr>
              <a:t> </a:t>
            </a:r>
            <a:r>
              <a:rPr lang="en-US" dirty="0">
                <a:solidFill>
                  <a:schemeClr val="tx1"/>
                </a:solidFill>
              </a:rPr>
              <a:t>+= </a:t>
            </a:r>
            <a:r>
              <a:rPr lang="en-US" dirty="0" smtClean="0">
                <a:solidFill>
                  <a:schemeClr val="tx1"/>
                </a:solidFill>
              </a:rPr>
              <a:t>1</a:t>
            </a:r>
          </a:p>
          <a:p>
            <a:pPr algn="l" fontAlgn="base"/>
            <a:r>
              <a:rPr lang="en-US" dirty="0" smtClean="0">
                <a:solidFill>
                  <a:schemeClr val="tx1"/>
                </a:solidFill>
              </a:rPr>
              <a:t>         </a:t>
            </a:r>
            <a:r>
              <a:rPr lang="en-US" dirty="0" err="1" smtClean="0">
                <a:solidFill>
                  <a:schemeClr val="tx1"/>
                </a:solidFill>
              </a:rPr>
              <a:t>MsgBox</a:t>
            </a:r>
            <a:r>
              <a:rPr lang="en-US" dirty="0" smtClean="0">
                <a:solidFill>
                  <a:schemeClr val="tx1"/>
                </a:solidFill>
              </a:rPr>
              <a:t>  </a:t>
            </a:r>
            <a:r>
              <a:rPr lang="en-US" dirty="0" err="1" smtClean="0">
                <a:solidFill>
                  <a:schemeClr val="tx1"/>
                </a:solidFill>
              </a:rPr>
              <a:t>intCounter</a:t>
            </a:r>
            <a:r>
              <a:rPr lang="en-US" dirty="0">
                <a:solidFill>
                  <a:schemeClr val="tx1"/>
                </a:solidFill>
              </a:rPr>
              <a:t/>
            </a:r>
            <a:br>
              <a:rPr lang="en-US" dirty="0">
                <a:solidFill>
                  <a:schemeClr val="tx1"/>
                </a:solidFill>
              </a:rPr>
            </a:br>
            <a:r>
              <a:rPr lang="en-US" dirty="0">
                <a:solidFill>
                  <a:schemeClr val="tx1"/>
                </a:solidFill>
              </a:rPr>
              <a:t>Loop until </a:t>
            </a:r>
            <a:r>
              <a:rPr lang="en-US" dirty="0" err="1" smtClean="0">
                <a:solidFill>
                  <a:schemeClr val="tx1"/>
                </a:solidFill>
              </a:rPr>
              <a:t>intCounter</a:t>
            </a:r>
            <a:r>
              <a:rPr lang="en-US" dirty="0" smtClean="0">
                <a:solidFill>
                  <a:schemeClr val="tx1"/>
                </a:solidFill>
              </a:rPr>
              <a:t> </a:t>
            </a:r>
            <a:r>
              <a:rPr lang="en-US" dirty="0">
                <a:solidFill>
                  <a:schemeClr val="tx1"/>
                </a:solidFill>
              </a:rPr>
              <a:t>&gt; </a:t>
            </a:r>
            <a:r>
              <a:rPr lang="en-US" dirty="0" smtClean="0">
                <a:solidFill>
                  <a:schemeClr val="tx1"/>
                </a:solidFill>
              </a:rPr>
              <a:t>1000</a:t>
            </a:r>
          </a:p>
          <a:p>
            <a:pPr algn="l" fontAlgn="base"/>
            <a:endParaRPr lang="en-US" dirty="0">
              <a:solidFill>
                <a:schemeClr val="tx1"/>
              </a:solidFill>
            </a:endParaRPr>
          </a:p>
          <a:p>
            <a:pPr algn="l" fontAlgn="base"/>
            <a:r>
              <a:rPr lang="en-US" dirty="0" err="1" smtClean="0">
                <a:solidFill>
                  <a:schemeClr val="tx1"/>
                </a:solidFill>
              </a:rPr>
              <a:t>intCounter</a:t>
            </a:r>
            <a:r>
              <a:rPr lang="en-US" dirty="0" smtClean="0">
                <a:solidFill>
                  <a:schemeClr val="tx1"/>
                </a:solidFill>
              </a:rPr>
              <a:t> += 1 </a:t>
            </a:r>
            <a:r>
              <a:rPr lang="en-US" dirty="0" smtClean="0">
                <a:solidFill>
                  <a:schemeClr val="tx1"/>
                </a:solidFill>
                <a:sym typeface="Wingdings" panose="05000000000000000000" pitchFamily="2" charset="2"/>
              </a:rPr>
              <a:t> </a:t>
            </a:r>
            <a:r>
              <a:rPr lang="en-US" dirty="0" err="1" smtClean="0">
                <a:solidFill>
                  <a:schemeClr val="tx1"/>
                </a:solidFill>
                <a:sym typeface="Wingdings" panose="05000000000000000000" pitchFamily="2" charset="2"/>
              </a:rPr>
              <a:t>intCounter</a:t>
            </a:r>
            <a:r>
              <a:rPr lang="en-US" dirty="0" smtClean="0">
                <a:solidFill>
                  <a:schemeClr val="tx1"/>
                </a:solidFill>
                <a:sym typeface="Wingdings" panose="05000000000000000000" pitchFamily="2" charset="2"/>
              </a:rPr>
              <a:t> = </a:t>
            </a:r>
            <a:r>
              <a:rPr lang="en-US" dirty="0" err="1" smtClean="0">
                <a:solidFill>
                  <a:schemeClr val="tx1"/>
                </a:solidFill>
                <a:sym typeface="Wingdings" panose="05000000000000000000" pitchFamily="2" charset="2"/>
              </a:rPr>
              <a:t>intCounter</a:t>
            </a:r>
            <a:r>
              <a:rPr lang="en-US" dirty="0" smtClean="0">
                <a:solidFill>
                  <a:schemeClr val="tx1"/>
                </a:solidFill>
                <a:sym typeface="Wingdings" panose="05000000000000000000" pitchFamily="2" charset="2"/>
              </a:rPr>
              <a:t> + 1</a:t>
            </a:r>
            <a:endParaRPr lang="en-US" dirty="0">
              <a:solidFill>
                <a:schemeClr val="tx1"/>
              </a:solidFill>
            </a:endParaRPr>
          </a:p>
        </p:txBody>
      </p:sp>
    </p:spTree>
    <p:extLst>
      <p:ext uri="{BB962C8B-B14F-4D97-AF65-F5344CB8AC3E}">
        <p14:creationId xmlns:p14="http://schemas.microsoft.com/office/powerpoint/2010/main" val="1121067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63782" y="1143000"/>
            <a:ext cx="7980218" cy="685800"/>
          </a:xfrm>
        </p:spPr>
        <p:txBody>
          <a:bodyPr>
            <a:normAutofit fontScale="90000"/>
          </a:bodyPr>
          <a:lstStyle/>
          <a:p>
            <a:r>
              <a:rPr lang="en-US" b="1" dirty="0" smtClean="0">
                <a:latin typeface="Times New Roman" panose="02020603050405020304" pitchFamily="18" charset="0"/>
                <a:cs typeface="Times New Roman" panose="02020603050405020304" pitchFamily="18" charset="0"/>
              </a:rPr>
              <a:t>Example</a:t>
            </a:r>
            <a:endParaRPr lang="en-US" dirty="0"/>
          </a:p>
        </p:txBody>
      </p:sp>
      <p:sp>
        <p:nvSpPr>
          <p:cNvPr id="3" name="Subtitle 2"/>
          <p:cNvSpPr>
            <a:spLocks noGrp="1"/>
          </p:cNvSpPr>
          <p:nvPr>
            <p:ph type="subTitle" idx="1"/>
          </p:nvPr>
        </p:nvSpPr>
        <p:spPr>
          <a:xfrm>
            <a:off x="1219200" y="1981201"/>
            <a:ext cx="7924800" cy="4849090"/>
          </a:xfrm>
        </p:spPr>
        <p:txBody>
          <a:bodyPr>
            <a:normAutofit fontScale="55000" lnSpcReduction="20000"/>
          </a:bodyPr>
          <a:lstStyle/>
          <a:p>
            <a:pPr algn="l"/>
            <a:r>
              <a:rPr lang="en-US" dirty="0" smtClean="0">
                <a:solidFill>
                  <a:schemeClr val="tx1"/>
                </a:solidFill>
                <a:latin typeface="Times New Roman" panose="02020603050405020304" pitchFamily="18" charset="0"/>
                <a:cs typeface="Times New Roman" panose="02020603050405020304" pitchFamily="18" charset="0"/>
              </a:rPr>
              <a:t>Private </a:t>
            </a:r>
            <a:r>
              <a:rPr lang="en-US" dirty="0">
                <a:solidFill>
                  <a:schemeClr val="tx1"/>
                </a:solidFill>
                <a:latin typeface="Times New Roman" panose="02020603050405020304" pitchFamily="18" charset="0"/>
                <a:cs typeface="Times New Roman" panose="02020603050405020304" pitchFamily="18" charset="0"/>
              </a:rPr>
              <a:t>Sub Button1_Click(</a:t>
            </a:r>
            <a:r>
              <a:rPr lang="en-US" dirty="0" err="1">
                <a:solidFill>
                  <a:schemeClr val="tx1"/>
                </a:solidFill>
                <a:latin typeface="Times New Roman" panose="02020603050405020304" pitchFamily="18" charset="0"/>
                <a:cs typeface="Times New Roman" panose="02020603050405020304" pitchFamily="18" charset="0"/>
              </a:rPr>
              <a:t>ByVal</a:t>
            </a:r>
            <a:r>
              <a:rPr lang="en-US" dirty="0">
                <a:solidFill>
                  <a:schemeClr val="tx1"/>
                </a:solidFill>
                <a:latin typeface="Times New Roman" panose="02020603050405020304" pitchFamily="18" charset="0"/>
                <a:cs typeface="Times New Roman" panose="02020603050405020304" pitchFamily="18" charset="0"/>
              </a:rPr>
              <a:t> sender As </a:t>
            </a:r>
            <a:r>
              <a:rPr lang="en-US" dirty="0" err="1">
                <a:solidFill>
                  <a:schemeClr val="tx1"/>
                </a:solidFill>
                <a:latin typeface="Times New Roman" panose="02020603050405020304" pitchFamily="18" charset="0"/>
                <a:cs typeface="Times New Roman" panose="02020603050405020304" pitchFamily="18" charset="0"/>
              </a:rPr>
              <a:t>System.Object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ByVal</a:t>
            </a:r>
            <a:r>
              <a:rPr lang="en-US" dirty="0">
                <a:solidFill>
                  <a:schemeClr val="tx1"/>
                </a:solidFill>
                <a:latin typeface="Times New Roman" panose="02020603050405020304" pitchFamily="18" charset="0"/>
                <a:cs typeface="Times New Roman" panose="02020603050405020304" pitchFamily="18" charset="0"/>
              </a:rPr>
              <a:t> e As </a:t>
            </a:r>
            <a:r>
              <a:rPr lang="en-US" dirty="0" err="1">
                <a:solidFill>
                  <a:schemeClr val="tx1"/>
                </a:solidFill>
                <a:latin typeface="Times New Roman" panose="02020603050405020304" pitchFamily="18" charset="0"/>
                <a:cs typeface="Times New Roman" panose="02020603050405020304" pitchFamily="18" charset="0"/>
              </a:rPr>
              <a:t>System.EventArgs</a:t>
            </a:r>
            <a:r>
              <a:rPr lang="en-US" dirty="0">
                <a:solidFill>
                  <a:schemeClr val="tx1"/>
                </a:solidFill>
                <a:latin typeface="Times New Roman" panose="02020603050405020304" pitchFamily="18" charset="0"/>
                <a:cs typeface="Times New Roman" panose="02020603050405020304" pitchFamily="18" charset="0"/>
              </a:rPr>
              <a:t>) Handles Button1.Click</a:t>
            </a:r>
          </a:p>
          <a:p>
            <a:pPr algn="l"/>
            <a:r>
              <a:rPr lang="en-US" dirty="0">
                <a:solidFill>
                  <a:schemeClr val="tx1"/>
                </a:solidFill>
                <a:latin typeface="Times New Roman" panose="02020603050405020304" pitchFamily="18" charset="0"/>
                <a:cs typeface="Times New Roman" panose="02020603050405020304" pitchFamily="18" charset="0"/>
              </a:rPr>
              <a:t>      Dim </a:t>
            </a:r>
            <a:r>
              <a:rPr lang="en-US" dirty="0" err="1" smtClean="0">
                <a:solidFill>
                  <a:schemeClr val="tx1"/>
                </a:solidFill>
                <a:latin typeface="Times New Roman" panose="02020603050405020304" pitchFamily="18" charset="0"/>
                <a:cs typeface="Times New Roman" panose="02020603050405020304" pitchFamily="18" charset="0"/>
              </a:rPr>
              <a:t>intSum</a:t>
            </a: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intN</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As Integer</a:t>
            </a:r>
          </a:p>
          <a:p>
            <a:pPr algn="l"/>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ListBox1.Items.Add(“N” </a:t>
            </a:r>
            <a:r>
              <a:rPr lang="en-US" dirty="0">
                <a:solidFill>
                  <a:schemeClr val="tx1"/>
                </a:solidFill>
                <a:latin typeface="Times New Roman" panose="02020603050405020304" pitchFamily="18" charset="0"/>
                <a:cs typeface="Times New Roman" panose="02020603050405020304" pitchFamily="18" charset="0"/>
              </a:rPr>
              <a:t>&amp; </a:t>
            </a:r>
            <a:r>
              <a:rPr lang="en-US" dirty="0" err="1">
                <a:solidFill>
                  <a:schemeClr val="tx1"/>
                </a:solidFill>
                <a:latin typeface="Times New Roman" panose="02020603050405020304" pitchFamily="18" charset="0"/>
                <a:cs typeface="Times New Roman" panose="02020603050405020304" pitchFamily="18" charset="0"/>
              </a:rPr>
              <a:t>vbTab</a:t>
            </a:r>
            <a:r>
              <a:rPr lang="en-US" dirty="0">
                <a:solidFill>
                  <a:schemeClr val="tx1"/>
                </a:solidFill>
                <a:latin typeface="Times New Roman" panose="02020603050405020304" pitchFamily="18" charset="0"/>
                <a:cs typeface="Times New Roman" panose="02020603050405020304" pitchFamily="18" charset="0"/>
              </a:rPr>
              <a:t> &amp; </a:t>
            </a:r>
            <a:r>
              <a:rPr lang="en-US" dirty="0" smtClean="0">
                <a:solidFill>
                  <a:schemeClr val="tx1"/>
                </a:solidFill>
                <a:latin typeface="Times New Roman" panose="02020603050405020304" pitchFamily="18" charset="0"/>
                <a:cs typeface="Times New Roman" panose="02020603050405020304" pitchFamily="18" charset="0"/>
              </a:rPr>
              <a:t>“Sum”)</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ListBox1.Items.Add(“———————-”)</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Do</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intN</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 1</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intSum</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intN</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ListBox1.Items.Add(</a:t>
            </a:r>
            <a:r>
              <a:rPr lang="en-US" dirty="0" err="1" smtClean="0">
                <a:solidFill>
                  <a:schemeClr val="tx1"/>
                </a:solidFill>
                <a:latin typeface="Times New Roman" panose="02020603050405020304" pitchFamily="18" charset="0"/>
                <a:cs typeface="Times New Roman" panose="02020603050405020304" pitchFamily="18" charset="0"/>
              </a:rPr>
              <a:t>intN</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&amp; </a:t>
            </a:r>
            <a:r>
              <a:rPr lang="en-US" dirty="0" err="1">
                <a:solidFill>
                  <a:schemeClr val="tx1"/>
                </a:solidFill>
                <a:latin typeface="Times New Roman" panose="02020603050405020304" pitchFamily="18" charset="0"/>
                <a:cs typeface="Times New Roman" panose="02020603050405020304" pitchFamily="18" charset="0"/>
              </a:rPr>
              <a:t>vbTab</a:t>
            </a:r>
            <a:r>
              <a:rPr lang="en-US" dirty="0">
                <a:solidFill>
                  <a:schemeClr val="tx1"/>
                </a:solidFill>
                <a:latin typeface="Times New Roman" panose="02020603050405020304" pitchFamily="18" charset="0"/>
                <a:cs typeface="Times New Roman" panose="02020603050405020304" pitchFamily="18" charset="0"/>
              </a:rPr>
              <a:t> &amp; </a:t>
            </a:r>
            <a:r>
              <a:rPr lang="en-US" dirty="0" err="1" smtClean="0">
                <a:solidFill>
                  <a:schemeClr val="tx1"/>
                </a:solidFill>
                <a:latin typeface="Times New Roman" panose="02020603050405020304" pitchFamily="18" charset="0"/>
                <a:cs typeface="Times New Roman" panose="02020603050405020304" pitchFamily="18" charset="0"/>
              </a:rPr>
              <a:t>intSum</a:t>
            </a:r>
            <a:r>
              <a:rPr lang="en-US" dirty="0">
                <a:solidFill>
                  <a:schemeClr val="tx1"/>
                </a:solidFill>
                <a:latin typeface="Times New Roman" panose="02020603050405020304" pitchFamily="18" charset="0"/>
                <a:cs typeface="Times New Roman" panose="02020603050405020304" pitchFamily="18" charset="0"/>
              </a:rPr>
              <a:t>)</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If </a:t>
            </a:r>
            <a:r>
              <a:rPr lang="en-US" dirty="0" err="1" smtClean="0">
                <a:solidFill>
                  <a:schemeClr val="tx1"/>
                </a:solidFill>
                <a:latin typeface="Times New Roman" panose="02020603050405020304" pitchFamily="18" charset="0"/>
                <a:cs typeface="Times New Roman" panose="02020603050405020304" pitchFamily="18" charset="0"/>
              </a:rPr>
              <a:t>intN</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 100 Then</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Exit Do</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End If</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Loop</a:t>
            </a:r>
          </a:p>
          <a:p>
            <a:pPr algn="l"/>
            <a:r>
              <a:rPr lang="en-US" dirty="0">
                <a:solidFill>
                  <a:schemeClr val="tx1"/>
                </a:solidFill>
                <a:latin typeface="Times New Roman" panose="02020603050405020304" pitchFamily="18" charset="0"/>
                <a:cs typeface="Times New Roman" panose="02020603050405020304" pitchFamily="18" charset="0"/>
              </a:rPr>
              <a:t>End Sub</a:t>
            </a:r>
          </a:p>
          <a:p>
            <a:pPr algn="l" fontAlgn="base"/>
            <a:r>
              <a:rPr lang="en-US" dirty="0">
                <a:solidFill>
                  <a:schemeClr val="tx1"/>
                </a:solidFill>
                <a:latin typeface="Times New Roman" panose="02020603050405020304" pitchFamily="18" charset="0"/>
                <a:cs typeface="Times New Roman" panose="02020603050405020304" pitchFamily="18" charset="0"/>
              </a:rPr>
              <a:t>* The loop in the above example can be replaced by the following loop:</a:t>
            </a:r>
          </a:p>
          <a:p>
            <a:pPr algn="l"/>
            <a:r>
              <a:rPr lang="en-US" dirty="0">
                <a:solidFill>
                  <a:schemeClr val="tx1"/>
                </a:solidFill>
                <a:latin typeface="Times New Roman" panose="02020603050405020304" pitchFamily="18" charset="0"/>
                <a:cs typeface="Times New Roman" panose="02020603050405020304" pitchFamily="18" charset="0"/>
              </a:rPr>
              <a:t>Do Until </a:t>
            </a:r>
            <a:r>
              <a:rPr lang="en-US" dirty="0" err="1" smtClean="0">
                <a:solidFill>
                  <a:schemeClr val="tx1"/>
                </a:solidFill>
                <a:latin typeface="Times New Roman" panose="02020603050405020304" pitchFamily="18" charset="0"/>
                <a:cs typeface="Times New Roman" panose="02020603050405020304" pitchFamily="18" charset="0"/>
              </a:rPr>
              <a:t>intN</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 10</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intN</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 1</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intSum</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intN</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ListBox1.Items.Add(</a:t>
            </a:r>
            <a:r>
              <a:rPr lang="en-US" dirty="0" err="1" smtClean="0">
                <a:solidFill>
                  <a:schemeClr val="tx1"/>
                </a:solidFill>
                <a:latin typeface="Times New Roman" panose="02020603050405020304" pitchFamily="18" charset="0"/>
                <a:cs typeface="Times New Roman" panose="02020603050405020304" pitchFamily="18" charset="0"/>
              </a:rPr>
              <a:t>intN</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&amp; </a:t>
            </a:r>
            <a:r>
              <a:rPr lang="en-US" dirty="0" err="1">
                <a:solidFill>
                  <a:schemeClr val="tx1"/>
                </a:solidFill>
                <a:latin typeface="Times New Roman" panose="02020603050405020304" pitchFamily="18" charset="0"/>
                <a:cs typeface="Times New Roman" panose="02020603050405020304" pitchFamily="18" charset="0"/>
              </a:rPr>
              <a:t>vbTab</a:t>
            </a:r>
            <a:r>
              <a:rPr lang="en-US" dirty="0">
                <a:solidFill>
                  <a:schemeClr val="tx1"/>
                </a:solidFill>
                <a:latin typeface="Times New Roman" panose="02020603050405020304" pitchFamily="18" charset="0"/>
                <a:cs typeface="Times New Roman" panose="02020603050405020304" pitchFamily="18" charset="0"/>
              </a:rPr>
              <a:t> &amp; </a:t>
            </a:r>
            <a:r>
              <a:rPr lang="en-US" dirty="0" err="1" smtClean="0">
                <a:solidFill>
                  <a:schemeClr val="tx1"/>
                </a:solidFill>
                <a:latin typeface="Times New Roman" panose="02020603050405020304" pitchFamily="18" charset="0"/>
                <a:cs typeface="Times New Roman" panose="02020603050405020304" pitchFamily="18" charset="0"/>
              </a:rPr>
              <a:t>intSum</a:t>
            </a:r>
            <a:r>
              <a:rPr lang="en-US" dirty="0">
                <a:solidFill>
                  <a:schemeClr val="tx1"/>
                </a:solidFill>
                <a:latin typeface="Times New Roman" panose="02020603050405020304" pitchFamily="18" charset="0"/>
                <a:cs typeface="Times New Roman" panose="02020603050405020304" pitchFamily="18" charset="0"/>
              </a:rPr>
              <a:t>)</a:t>
            </a:r>
          </a:p>
          <a:p>
            <a:pPr algn="l"/>
            <a:r>
              <a:rPr lang="en-US" dirty="0">
                <a:solidFill>
                  <a:schemeClr val="tx1"/>
                </a:solidFill>
                <a:latin typeface="Times New Roman" panose="02020603050405020304" pitchFamily="18" charset="0"/>
                <a:cs typeface="Times New Roman" panose="02020603050405020304" pitchFamily="18" charset="0"/>
              </a:rPr>
              <a:t>Loop</a:t>
            </a:r>
          </a:p>
          <a:p>
            <a:pPr algn="l" fontAlgn="base"/>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9122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9200" y="1524000"/>
            <a:ext cx="7904018" cy="1470025"/>
          </a:xfrm>
        </p:spPr>
        <p:txBody>
          <a:bodyPr/>
          <a:lstStyle/>
          <a:p>
            <a:r>
              <a:rPr lang="en-US" dirty="0" smtClean="0"/>
              <a:t>Output</a:t>
            </a:r>
            <a:endParaRPr lang="en-US" dirty="0"/>
          </a:p>
        </p:txBody>
      </p:sp>
      <p:pic>
        <p:nvPicPr>
          <p:cNvPr id="5" name="Picture 4" descr="vb2013_figure15.1">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3429000" y="3401291"/>
            <a:ext cx="3429000" cy="3408219"/>
          </a:xfrm>
          <a:prstGeom prst="rect">
            <a:avLst/>
          </a:prstGeom>
          <a:noFill/>
          <a:ln>
            <a:noFill/>
          </a:ln>
        </p:spPr>
      </p:pic>
    </p:spTree>
    <p:extLst>
      <p:ext uri="{BB962C8B-B14F-4D97-AF65-F5344CB8AC3E}">
        <p14:creationId xmlns:p14="http://schemas.microsoft.com/office/powerpoint/2010/main" val="2369817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838200"/>
            <a:ext cx="8229600" cy="1143000"/>
          </a:xfrm>
        </p:spPr>
        <p:txBody>
          <a:bodyPr>
            <a:normAutofit/>
          </a:bodyPr>
          <a:lstStyle/>
          <a:p>
            <a:r>
              <a:rPr lang="en-US" b="1" dirty="0" smtClean="0"/>
              <a:t> </a:t>
            </a:r>
            <a:r>
              <a:rPr lang="en-US" b="1" dirty="0"/>
              <a:t>Looping using Do </a:t>
            </a:r>
            <a:r>
              <a:rPr lang="en-US" b="1" dirty="0" smtClean="0"/>
              <a:t>Loop</a:t>
            </a:r>
            <a:endParaRPr lang="en-US" dirty="0"/>
          </a:p>
        </p:txBody>
      </p:sp>
      <p:sp>
        <p:nvSpPr>
          <p:cNvPr id="3" name="Content Placeholder 2"/>
          <p:cNvSpPr>
            <a:spLocks noGrp="1"/>
          </p:cNvSpPr>
          <p:nvPr>
            <p:ph idx="1"/>
          </p:nvPr>
        </p:nvSpPr>
        <p:spPr>
          <a:xfrm>
            <a:off x="1219200" y="2057401"/>
            <a:ext cx="7924800" cy="4800600"/>
          </a:xfrm>
        </p:spPr>
        <p:txBody>
          <a:bodyPr>
            <a:normAutofit fontScale="77500" lnSpcReduction="20000"/>
          </a:bodyPr>
          <a:lstStyle/>
          <a:p>
            <a:pPr marL="0" indent="0" fontAlgn="base">
              <a:buNone/>
            </a:pPr>
            <a:r>
              <a:rPr lang="en-US" b="1" dirty="0" smtClean="0"/>
              <a:t>The </a:t>
            </a:r>
            <a:r>
              <a:rPr lang="en-US" b="1" dirty="0"/>
              <a:t>Do Loop structures are</a:t>
            </a:r>
          </a:p>
          <a:p>
            <a:pPr marL="0" indent="0" fontAlgn="base">
              <a:buNone/>
            </a:pPr>
            <a:r>
              <a:rPr lang="en-US" dirty="0"/>
              <a:t>a) Do While condition</a:t>
            </a:r>
            <a:br>
              <a:rPr lang="en-US" dirty="0"/>
            </a:br>
            <a:r>
              <a:rPr lang="en-US" dirty="0"/>
              <a:t>          Block of one or more Visual Basic 2013 statements</a:t>
            </a:r>
            <a:br>
              <a:rPr lang="en-US" dirty="0"/>
            </a:br>
            <a:r>
              <a:rPr lang="en-US" dirty="0"/>
              <a:t>    Loop</a:t>
            </a:r>
          </a:p>
          <a:p>
            <a:pPr marL="0" indent="0" fontAlgn="base">
              <a:buNone/>
            </a:pPr>
            <a:r>
              <a:rPr lang="en-US" dirty="0"/>
              <a:t>b) Do</a:t>
            </a:r>
            <a:br>
              <a:rPr lang="en-US" dirty="0"/>
            </a:br>
            <a:r>
              <a:rPr lang="en-US" dirty="0"/>
              <a:t>          Block of one or more Visual Basic 2013 statements</a:t>
            </a:r>
            <a:br>
              <a:rPr lang="en-US" dirty="0"/>
            </a:br>
            <a:r>
              <a:rPr lang="en-US" dirty="0"/>
              <a:t>     Loop While condition</a:t>
            </a:r>
          </a:p>
          <a:p>
            <a:pPr marL="0" indent="0" fontAlgn="base">
              <a:buNone/>
            </a:pPr>
            <a:r>
              <a:rPr lang="en-US" dirty="0"/>
              <a:t>c) Do Until condition</a:t>
            </a:r>
            <a:br>
              <a:rPr lang="en-US" dirty="0"/>
            </a:br>
            <a:r>
              <a:rPr lang="en-US" dirty="0"/>
              <a:t>           Block of one or more Visual Basic 2012 statements</a:t>
            </a:r>
            <a:br>
              <a:rPr lang="en-US" dirty="0"/>
            </a:br>
            <a:r>
              <a:rPr lang="en-US" dirty="0"/>
              <a:t>    Loop</a:t>
            </a:r>
          </a:p>
          <a:p>
            <a:pPr marL="0" indent="0" fontAlgn="base">
              <a:buNone/>
            </a:pPr>
            <a:r>
              <a:rPr lang="en-US" dirty="0"/>
              <a:t>d) Do</a:t>
            </a:r>
            <a:br>
              <a:rPr lang="en-US" dirty="0"/>
            </a:br>
            <a:r>
              <a:rPr lang="en-US" dirty="0"/>
              <a:t>           Block of one or more Visual Basic 2012 statements</a:t>
            </a:r>
            <a:br>
              <a:rPr lang="en-US" dirty="0"/>
            </a:br>
            <a:r>
              <a:rPr lang="en-US" dirty="0"/>
              <a:t>    Loop Until condition</a:t>
            </a:r>
          </a:p>
          <a:p>
            <a:endParaRPr lang="en-US" dirty="0"/>
          </a:p>
        </p:txBody>
      </p:sp>
    </p:spTree>
    <p:extLst>
      <p:ext uri="{BB962C8B-B14F-4D97-AF65-F5344CB8AC3E}">
        <p14:creationId xmlns:p14="http://schemas.microsoft.com/office/powerpoint/2010/main" val="37306114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1143000"/>
          </a:xfrm>
        </p:spPr>
        <p:txBody>
          <a:bodyPr/>
          <a:lstStyle/>
          <a:p>
            <a:r>
              <a:rPr lang="en-US" b="1" dirty="0"/>
              <a:t>Do While Loop</a:t>
            </a:r>
            <a:r>
              <a:rPr lang="en-US" dirty="0"/>
              <a:t>. </a:t>
            </a:r>
          </a:p>
        </p:txBody>
      </p:sp>
      <p:sp>
        <p:nvSpPr>
          <p:cNvPr id="3" name="Content Placeholder 2"/>
          <p:cNvSpPr>
            <a:spLocks noGrp="1"/>
          </p:cNvSpPr>
          <p:nvPr>
            <p:ph idx="1"/>
          </p:nvPr>
        </p:nvSpPr>
        <p:spPr>
          <a:xfrm>
            <a:off x="886691" y="2363210"/>
            <a:ext cx="8229600" cy="4525963"/>
          </a:xfrm>
        </p:spPr>
        <p:txBody>
          <a:bodyPr>
            <a:normAutofit fontScale="77500" lnSpcReduction="20000"/>
          </a:bodyPr>
          <a:lstStyle/>
          <a:p>
            <a:r>
              <a:rPr lang="en-US" dirty="0" smtClean="0"/>
              <a:t>Its </a:t>
            </a:r>
            <a:r>
              <a:rPr lang="en-US" dirty="0"/>
              <a:t>syntax is the following:</a:t>
            </a:r>
            <a:br>
              <a:rPr lang="en-US" dirty="0"/>
            </a:br>
            <a:r>
              <a:rPr lang="en-US" dirty="0"/>
              <a:t/>
            </a:r>
            <a:br>
              <a:rPr lang="en-US" dirty="0"/>
            </a:br>
            <a:r>
              <a:rPr lang="en-US" b="1" dirty="0"/>
              <a:t>Do While</a:t>
            </a:r>
            <a:r>
              <a:rPr lang="en-US" dirty="0"/>
              <a:t> (Boolean Expression)</a:t>
            </a:r>
            <a:br>
              <a:rPr lang="en-US" dirty="0"/>
            </a:br>
            <a:r>
              <a:rPr lang="en-US" dirty="0"/>
              <a:t>    (Code to execute)</a:t>
            </a:r>
            <a:br>
              <a:rPr lang="en-US" dirty="0"/>
            </a:br>
            <a:r>
              <a:rPr lang="en-US" b="1" dirty="0"/>
              <a:t>Loop</a:t>
            </a:r>
            <a:r>
              <a:rPr lang="en-US" dirty="0"/>
              <a:t> </a:t>
            </a:r>
            <a:endParaRPr lang="en-US" dirty="0" smtClean="0"/>
          </a:p>
          <a:p>
            <a:endParaRPr lang="en-US" dirty="0"/>
          </a:p>
          <a:p>
            <a:r>
              <a:rPr lang="en-US" dirty="0"/>
              <a:t>(Expression) can be any legal logical expression that we wish to evaluate to determine whether or not to exit the loop. Each time the program reaches Loop it will verify that this expression is True, and if it is False, it will exit the loop for us. Thus, instead of exiting when an expression is True, it now exits only once this expression is false. Let's try rewriting our Fibonacci program to use a Do-While loop instead of a Do-Until loop. </a:t>
            </a:r>
          </a:p>
          <a:p>
            <a:endParaRPr lang="en-US" dirty="0"/>
          </a:p>
        </p:txBody>
      </p:sp>
    </p:spTree>
    <p:extLst>
      <p:ext uri="{BB962C8B-B14F-4D97-AF65-F5344CB8AC3E}">
        <p14:creationId xmlns:p14="http://schemas.microsoft.com/office/powerpoint/2010/main" val="32998131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8229600" cy="1143000"/>
          </a:xfrm>
        </p:spPr>
        <p:txBody>
          <a:bodyPr/>
          <a:lstStyle/>
          <a:p>
            <a:r>
              <a:rPr lang="en-US" b="1" dirty="0"/>
              <a:t>Fibonacci numbers</a:t>
            </a:r>
            <a:endParaRPr lang="en-US" dirty="0"/>
          </a:p>
        </p:txBody>
      </p:sp>
      <p:sp>
        <p:nvSpPr>
          <p:cNvPr id="3" name="Content Placeholder 2"/>
          <p:cNvSpPr>
            <a:spLocks noGrp="1"/>
          </p:cNvSpPr>
          <p:nvPr>
            <p:ph idx="1"/>
          </p:nvPr>
        </p:nvSpPr>
        <p:spPr>
          <a:xfrm>
            <a:off x="1143000" y="1981201"/>
            <a:ext cx="7848600" cy="4876800"/>
          </a:xfrm>
        </p:spPr>
        <p:txBody>
          <a:bodyPr>
            <a:normAutofit/>
          </a:bodyPr>
          <a:lstStyle/>
          <a:p>
            <a:r>
              <a:rPr lang="en-US" dirty="0"/>
              <a:t>In mathematics, the </a:t>
            </a:r>
            <a:r>
              <a:rPr lang="en-US" b="1" dirty="0"/>
              <a:t>Fibonacci numbers</a:t>
            </a:r>
            <a:r>
              <a:rPr lang="en-US" dirty="0"/>
              <a:t> are the numbers in the following integer sequence, called the </a:t>
            </a:r>
            <a:r>
              <a:rPr lang="en-US" b="1" dirty="0"/>
              <a:t>Fibonacci sequence</a:t>
            </a:r>
            <a:r>
              <a:rPr lang="en-US" dirty="0"/>
              <a:t>, and characterized by the fact that every number after the first two is the sum of the two preceding </a:t>
            </a:r>
            <a:r>
              <a:rPr lang="en-US" dirty="0" smtClean="0"/>
              <a:t>ones:</a:t>
            </a:r>
            <a:endParaRPr lang="en-US" baseline="30000" dirty="0"/>
          </a:p>
          <a:p>
            <a:endParaRPr lang="en-US" baseline="30000" dirty="0" smtClean="0"/>
          </a:p>
          <a:p>
            <a:r>
              <a:rPr lang="en-US" dirty="0" smtClean="0"/>
              <a:t>1,1,2,3,5,8,13,21,34,55,89…</a:t>
            </a:r>
          </a:p>
        </p:txBody>
      </p:sp>
    </p:spTree>
    <p:extLst>
      <p:ext uri="{BB962C8B-B14F-4D97-AF65-F5344CB8AC3E}">
        <p14:creationId xmlns:p14="http://schemas.microsoft.com/office/powerpoint/2010/main" val="15879762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219200"/>
            <a:ext cx="8077200" cy="990600"/>
          </a:xfrm>
        </p:spPr>
        <p:txBody>
          <a:bodyPr/>
          <a:lstStyle/>
          <a:p>
            <a:r>
              <a:rPr lang="en-US" dirty="0"/>
              <a:t>Fibonacci program</a:t>
            </a:r>
          </a:p>
        </p:txBody>
      </p:sp>
      <p:sp>
        <p:nvSpPr>
          <p:cNvPr id="3" name="Content Placeholder 2"/>
          <p:cNvSpPr>
            <a:spLocks noGrp="1"/>
          </p:cNvSpPr>
          <p:nvPr>
            <p:ph idx="1"/>
          </p:nvPr>
        </p:nvSpPr>
        <p:spPr>
          <a:xfrm>
            <a:off x="1219200" y="1981201"/>
            <a:ext cx="7945582" cy="4876800"/>
          </a:xfrm>
        </p:spPr>
        <p:txBody>
          <a:bodyPr>
            <a:normAutofit fontScale="77500" lnSpcReduction="20000"/>
          </a:bodyPr>
          <a:lstStyle/>
          <a:p>
            <a:pPr marL="0" indent="0">
              <a:buNone/>
            </a:pPr>
            <a:r>
              <a:rPr lang="en-US" dirty="0"/>
              <a:t>private Sub </a:t>
            </a:r>
            <a:r>
              <a:rPr lang="en-US" dirty="0" err="1"/>
              <a:t>cmdClick_click</a:t>
            </a:r>
            <a:r>
              <a:rPr lang="en-US" dirty="0"/>
              <a:t>()</a:t>
            </a:r>
          </a:p>
          <a:p>
            <a:pPr marL="0" indent="0">
              <a:buNone/>
            </a:pPr>
            <a:r>
              <a:rPr lang="en-US" dirty="0"/>
              <a:t>   Dim </a:t>
            </a:r>
            <a:r>
              <a:rPr lang="en-US" dirty="0" err="1"/>
              <a:t>intX</a:t>
            </a:r>
            <a:r>
              <a:rPr lang="en-US" dirty="0"/>
              <a:t> As Integer</a:t>
            </a:r>
          </a:p>
          <a:p>
            <a:pPr marL="0" indent="0">
              <a:buNone/>
            </a:pPr>
            <a:r>
              <a:rPr lang="en-US" dirty="0"/>
              <a:t>   Dim </a:t>
            </a:r>
            <a:r>
              <a:rPr lang="en-US" dirty="0" err="1"/>
              <a:t>intY</a:t>
            </a:r>
            <a:r>
              <a:rPr lang="en-US" dirty="0"/>
              <a:t> As Integer</a:t>
            </a:r>
          </a:p>
          <a:p>
            <a:pPr marL="0" indent="0">
              <a:buNone/>
            </a:pPr>
            <a:r>
              <a:rPr lang="en-US" dirty="0"/>
              <a:t>   Dim </a:t>
            </a:r>
            <a:r>
              <a:rPr lang="en-US" dirty="0" err="1"/>
              <a:t>intCnt</a:t>
            </a:r>
            <a:r>
              <a:rPr lang="en-US" dirty="0"/>
              <a:t> As Integer                         </a:t>
            </a:r>
            <a:r>
              <a:rPr lang="en-US" dirty="0" smtClean="0"/>
              <a:t>   </a:t>
            </a:r>
            <a:r>
              <a:rPr lang="en-US" b="1" dirty="0"/>
              <a:t>'Our counter.</a:t>
            </a:r>
            <a:endParaRPr lang="en-US" dirty="0"/>
          </a:p>
          <a:p>
            <a:pPr marL="0" indent="0">
              <a:buNone/>
            </a:pPr>
            <a:r>
              <a:rPr lang="en-US" dirty="0"/>
              <a:t>   </a:t>
            </a:r>
            <a:r>
              <a:rPr lang="en-US" dirty="0" err="1"/>
              <a:t>intCnt</a:t>
            </a:r>
            <a:r>
              <a:rPr lang="en-US" dirty="0"/>
              <a:t> = 1</a:t>
            </a:r>
          </a:p>
          <a:p>
            <a:pPr marL="0" indent="0">
              <a:buNone/>
            </a:pPr>
            <a:r>
              <a:rPr lang="en-US" dirty="0"/>
              <a:t>   Do While </a:t>
            </a:r>
            <a:r>
              <a:rPr lang="en-US" dirty="0" err="1"/>
              <a:t>intCnt</a:t>
            </a:r>
            <a:r>
              <a:rPr lang="en-US" dirty="0"/>
              <a:t> &lt; 8</a:t>
            </a:r>
          </a:p>
          <a:p>
            <a:pPr marL="0" indent="0">
              <a:buNone/>
            </a:pPr>
            <a:r>
              <a:rPr lang="en-US" dirty="0"/>
              <a:t>      </a:t>
            </a:r>
            <a:r>
              <a:rPr lang="en-US" dirty="0" err="1"/>
              <a:t>msgBox</a:t>
            </a:r>
            <a:r>
              <a:rPr lang="en-US" dirty="0"/>
              <a:t>  </a:t>
            </a:r>
            <a:r>
              <a:rPr lang="en-US" dirty="0" err="1"/>
              <a:t>intX</a:t>
            </a:r>
            <a:r>
              <a:rPr lang="en-US" dirty="0"/>
              <a:t>		</a:t>
            </a:r>
            <a:r>
              <a:rPr lang="en-US" dirty="0"/>
              <a:t> </a:t>
            </a:r>
            <a:r>
              <a:rPr lang="en-US" dirty="0" smtClean="0"/>
              <a:t>         </a:t>
            </a:r>
            <a:r>
              <a:rPr lang="en-US" b="1" dirty="0" smtClean="0"/>
              <a:t>‘</a:t>
            </a:r>
            <a:r>
              <a:rPr lang="en-US" b="1" dirty="0"/>
              <a:t>1, 1, 2, 3, 5, 8, 13, 21, ...</a:t>
            </a:r>
            <a:endParaRPr lang="en-US" dirty="0"/>
          </a:p>
          <a:p>
            <a:pPr marL="0" indent="0">
              <a:buNone/>
            </a:pPr>
            <a:r>
              <a:rPr lang="en-US" dirty="0"/>
              <a:t>      </a:t>
            </a:r>
            <a:r>
              <a:rPr lang="en-US" dirty="0" err="1"/>
              <a:t>intX</a:t>
            </a:r>
            <a:r>
              <a:rPr lang="en-US" dirty="0"/>
              <a:t> = </a:t>
            </a:r>
            <a:r>
              <a:rPr lang="en-US" dirty="0" err="1"/>
              <a:t>intY</a:t>
            </a:r>
            <a:r>
              <a:rPr lang="en-US" dirty="0"/>
              <a:t> + </a:t>
            </a:r>
            <a:r>
              <a:rPr lang="en-US" dirty="0" err="1"/>
              <a:t>intX</a:t>
            </a:r>
            <a:r>
              <a:rPr lang="en-US" dirty="0"/>
              <a:t>					</a:t>
            </a:r>
          </a:p>
          <a:p>
            <a:pPr marL="0" indent="0">
              <a:buNone/>
            </a:pPr>
            <a:r>
              <a:rPr lang="en-US" dirty="0"/>
              <a:t>      </a:t>
            </a:r>
            <a:r>
              <a:rPr lang="en-US" dirty="0" err="1"/>
              <a:t>intY</a:t>
            </a:r>
            <a:r>
              <a:rPr lang="en-US" dirty="0"/>
              <a:t> = </a:t>
            </a:r>
            <a:r>
              <a:rPr lang="en-US" dirty="0" err="1"/>
              <a:t>intX</a:t>
            </a:r>
            <a:r>
              <a:rPr lang="en-US" dirty="0"/>
              <a:t> - </a:t>
            </a:r>
            <a:r>
              <a:rPr lang="en-US" dirty="0" err="1"/>
              <a:t>intY</a:t>
            </a:r>
            <a:endParaRPr lang="en-US" dirty="0"/>
          </a:p>
          <a:p>
            <a:pPr marL="0" indent="0">
              <a:buNone/>
            </a:pPr>
            <a:r>
              <a:rPr lang="en-US" dirty="0"/>
              <a:t>      </a:t>
            </a:r>
            <a:r>
              <a:rPr lang="en-US" dirty="0" err="1"/>
              <a:t>intCnt</a:t>
            </a:r>
            <a:r>
              <a:rPr lang="en-US" dirty="0"/>
              <a:t> = </a:t>
            </a:r>
            <a:r>
              <a:rPr lang="en-US" dirty="0" err="1"/>
              <a:t>intCnt</a:t>
            </a:r>
            <a:r>
              <a:rPr lang="en-US" dirty="0"/>
              <a:t> + 1</a:t>
            </a:r>
          </a:p>
          <a:p>
            <a:pPr marL="0" indent="0">
              <a:buNone/>
            </a:pPr>
            <a:r>
              <a:rPr lang="en-US" dirty="0"/>
              <a:t>   Loop</a:t>
            </a:r>
          </a:p>
          <a:p>
            <a:pPr marL="0" indent="0">
              <a:buNone/>
            </a:pPr>
            <a:r>
              <a:rPr lang="en-US" dirty="0"/>
              <a:t>End Sub</a:t>
            </a:r>
          </a:p>
          <a:p>
            <a:endParaRPr lang="en-US" dirty="0"/>
          </a:p>
        </p:txBody>
      </p:sp>
    </p:spTree>
    <p:extLst>
      <p:ext uri="{BB962C8B-B14F-4D97-AF65-F5344CB8AC3E}">
        <p14:creationId xmlns:p14="http://schemas.microsoft.com/office/powerpoint/2010/main" val="2710652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9200" y="1524001"/>
            <a:ext cx="7904018" cy="685800"/>
          </a:xfrm>
        </p:spPr>
        <p:txBody>
          <a:bodyPr>
            <a:normAutofit fontScale="90000"/>
          </a:bodyPr>
          <a:lstStyle/>
          <a:p>
            <a:r>
              <a:rPr lang="en-US" b="1" dirty="0"/>
              <a:t>Example </a:t>
            </a:r>
            <a:endParaRPr lang="en-US" dirty="0"/>
          </a:p>
        </p:txBody>
      </p:sp>
      <p:sp>
        <p:nvSpPr>
          <p:cNvPr id="3" name="Subtitle 2"/>
          <p:cNvSpPr>
            <a:spLocks noGrp="1"/>
          </p:cNvSpPr>
          <p:nvPr>
            <p:ph type="subTitle" idx="1"/>
          </p:nvPr>
        </p:nvSpPr>
        <p:spPr>
          <a:xfrm>
            <a:off x="1295400" y="2362201"/>
            <a:ext cx="7848600" cy="4468090"/>
          </a:xfrm>
        </p:spPr>
        <p:txBody>
          <a:bodyPr>
            <a:normAutofit fontScale="85000" lnSpcReduction="20000"/>
          </a:bodyPr>
          <a:lstStyle/>
          <a:p>
            <a:pPr algn="l"/>
            <a:r>
              <a:rPr lang="en-US" dirty="0" smtClean="0">
                <a:solidFill>
                  <a:schemeClr val="tx1"/>
                </a:solidFill>
              </a:rPr>
              <a:t>Private </a:t>
            </a:r>
            <a:r>
              <a:rPr lang="en-US" dirty="0">
                <a:solidFill>
                  <a:schemeClr val="tx1"/>
                </a:solidFill>
              </a:rPr>
              <a:t>Sub Button1_Click(sender As Object, e As </a:t>
            </a:r>
            <a:r>
              <a:rPr lang="en-US" dirty="0" err="1">
                <a:solidFill>
                  <a:schemeClr val="tx1"/>
                </a:solidFill>
              </a:rPr>
              <a:t>EventArgs</a:t>
            </a:r>
            <a:r>
              <a:rPr lang="en-US" dirty="0">
                <a:solidFill>
                  <a:schemeClr val="tx1"/>
                </a:solidFill>
              </a:rPr>
              <a:t>) Handles Button1.Click</a:t>
            </a:r>
            <a:br>
              <a:rPr lang="en-US" dirty="0">
                <a:solidFill>
                  <a:schemeClr val="tx1"/>
                </a:solidFill>
              </a:rPr>
            </a:br>
            <a:r>
              <a:rPr lang="en-US" dirty="0">
                <a:solidFill>
                  <a:schemeClr val="tx1"/>
                </a:solidFill>
              </a:rPr>
              <a:t>        Dim </a:t>
            </a:r>
            <a:r>
              <a:rPr lang="en-US" dirty="0" err="1" smtClean="0">
                <a:solidFill>
                  <a:schemeClr val="tx1"/>
                </a:solidFill>
              </a:rPr>
              <a:t>intSum</a:t>
            </a:r>
            <a:r>
              <a:rPr lang="en-US" dirty="0">
                <a:solidFill>
                  <a:schemeClr val="tx1"/>
                </a:solidFill>
              </a:rPr>
              <a:t>, </a:t>
            </a:r>
            <a:r>
              <a:rPr lang="en-US" dirty="0" err="1" smtClean="0">
                <a:solidFill>
                  <a:schemeClr val="tx1"/>
                </a:solidFill>
              </a:rPr>
              <a:t>intN</a:t>
            </a:r>
            <a:r>
              <a:rPr lang="en-US" dirty="0" smtClean="0">
                <a:solidFill>
                  <a:schemeClr val="tx1"/>
                </a:solidFill>
              </a:rPr>
              <a:t> </a:t>
            </a:r>
            <a:r>
              <a:rPr lang="en-US" dirty="0">
                <a:solidFill>
                  <a:schemeClr val="tx1"/>
                </a:solidFill>
              </a:rPr>
              <a:t>As Integer</a:t>
            </a:r>
            <a:br>
              <a:rPr lang="en-US" dirty="0">
                <a:solidFill>
                  <a:schemeClr val="tx1"/>
                </a:solidFill>
              </a:rPr>
            </a:br>
            <a:r>
              <a:rPr lang="en-US" dirty="0">
                <a:solidFill>
                  <a:schemeClr val="tx1"/>
                </a:solidFill>
              </a:rPr>
              <a:t>        ListBox1.Items.Add(“n” &amp; </a:t>
            </a:r>
            <a:r>
              <a:rPr lang="en-US" dirty="0" err="1">
                <a:solidFill>
                  <a:schemeClr val="tx1"/>
                </a:solidFill>
              </a:rPr>
              <a:t>vbTab</a:t>
            </a:r>
            <a:r>
              <a:rPr lang="en-US" dirty="0">
                <a:solidFill>
                  <a:schemeClr val="tx1"/>
                </a:solidFill>
              </a:rPr>
              <a:t> &amp; “sum”)</a:t>
            </a:r>
            <a:br>
              <a:rPr lang="en-US" dirty="0">
                <a:solidFill>
                  <a:schemeClr val="tx1"/>
                </a:solidFill>
              </a:rPr>
            </a:br>
            <a:r>
              <a:rPr lang="en-US" dirty="0">
                <a:solidFill>
                  <a:schemeClr val="tx1"/>
                </a:solidFill>
              </a:rPr>
              <a:t>        ListBox1.Items.Add(“———————-“)</a:t>
            </a:r>
          </a:p>
          <a:p>
            <a:pPr algn="l"/>
            <a:r>
              <a:rPr lang="en-US" dirty="0">
                <a:solidFill>
                  <a:schemeClr val="tx1"/>
                </a:solidFill>
              </a:rPr>
              <a:t>        While </a:t>
            </a:r>
            <a:r>
              <a:rPr lang="en-US" dirty="0" err="1" smtClean="0">
                <a:solidFill>
                  <a:schemeClr val="tx1"/>
                </a:solidFill>
              </a:rPr>
              <a:t>intN</a:t>
            </a:r>
            <a:r>
              <a:rPr lang="en-US" dirty="0" smtClean="0">
                <a:solidFill>
                  <a:schemeClr val="tx1"/>
                </a:solidFill>
              </a:rPr>
              <a:t> </a:t>
            </a:r>
            <a:r>
              <a:rPr lang="en-US" dirty="0">
                <a:solidFill>
                  <a:schemeClr val="tx1"/>
                </a:solidFill>
              </a:rPr>
              <a:t>&lt;&gt; 10</a:t>
            </a:r>
          </a:p>
          <a:p>
            <a:pPr algn="l"/>
            <a:r>
              <a:rPr lang="en-US" dirty="0">
                <a:solidFill>
                  <a:schemeClr val="tx1"/>
                </a:solidFill>
              </a:rPr>
              <a:t>              </a:t>
            </a:r>
            <a:r>
              <a:rPr lang="en-US" dirty="0" err="1" smtClean="0">
                <a:solidFill>
                  <a:schemeClr val="tx1"/>
                </a:solidFill>
              </a:rPr>
              <a:t>intN</a:t>
            </a:r>
            <a:r>
              <a:rPr lang="en-US" dirty="0" smtClean="0">
                <a:solidFill>
                  <a:schemeClr val="tx1"/>
                </a:solidFill>
              </a:rPr>
              <a:t> </a:t>
            </a:r>
            <a:r>
              <a:rPr lang="en-US" dirty="0">
                <a:solidFill>
                  <a:schemeClr val="tx1"/>
                </a:solidFill>
              </a:rPr>
              <a:t>+= 1</a:t>
            </a:r>
            <a:br>
              <a:rPr lang="en-US" dirty="0">
                <a:solidFill>
                  <a:schemeClr val="tx1"/>
                </a:solidFill>
              </a:rPr>
            </a:br>
            <a:r>
              <a:rPr lang="en-US" dirty="0">
                <a:solidFill>
                  <a:schemeClr val="tx1"/>
                </a:solidFill>
              </a:rPr>
              <a:t>              </a:t>
            </a:r>
            <a:r>
              <a:rPr lang="en-US" dirty="0" err="1" smtClean="0">
                <a:solidFill>
                  <a:schemeClr val="tx1"/>
                </a:solidFill>
              </a:rPr>
              <a:t>intSum</a:t>
            </a:r>
            <a:r>
              <a:rPr lang="en-US" dirty="0" smtClean="0">
                <a:solidFill>
                  <a:schemeClr val="tx1"/>
                </a:solidFill>
              </a:rPr>
              <a:t> </a:t>
            </a:r>
            <a:r>
              <a:rPr lang="en-US" dirty="0">
                <a:solidFill>
                  <a:schemeClr val="tx1"/>
                </a:solidFill>
              </a:rPr>
              <a:t>+= </a:t>
            </a:r>
            <a:r>
              <a:rPr lang="en-US" dirty="0" err="1" smtClean="0">
                <a:solidFill>
                  <a:schemeClr val="tx1"/>
                </a:solidFill>
              </a:rPr>
              <a:t>intN</a:t>
            </a:r>
            <a:r>
              <a:rPr lang="en-US" dirty="0">
                <a:solidFill>
                  <a:schemeClr val="tx1"/>
                </a:solidFill>
              </a:rPr>
              <a:t/>
            </a:r>
            <a:br>
              <a:rPr lang="en-US" dirty="0">
                <a:solidFill>
                  <a:schemeClr val="tx1"/>
                </a:solidFill>
              </a:rPr>
            </a:br>
            <a:r>
              <a:rPr lang="en-US" dirty="0">
                <a:solidFill>
                  <a:schemeClr val="tx1"/>
                </a:solidFill>
              </a:rPr>
              <a:t>              </a:t>
            </a:r>
            <a:r>
              <a:rPr lang="en-US" dirty="0" smtClean="0">
                <a:solidFill>
                  <a:schemeClr val="tx1"/>
                </a:solidFill>
              </a:rPr>
              <a:t>ListBox1.Items.Add(</a:t>
            </a:r>
            <a:r>
              <a:rPr lang="en-US" dirty="0" err="1" smtClean="0">
                <a:solidFill>
                  <a:schemeClr val="tx1"/>
                </a:solidFill>
              </a:rPr>
              <a:t>intN</a:t>
            </a:r>
            <a:r>
              <a:rPr lang="en-US" dirty="0" smtClean="0">
                <a:solidFill>
                  <a:schemeClr val="tx1"/>
                </a:solidFill>
              </a:rPr>
              <a:t> </a:t>
            </a:r>
            <a:r>
              <a:rPr lang="en-US" dirty="0">
                <a:solidFill>
                  <a:schemeClr val="tx1"/>
                </a:solidFill>
              </a:rPr>
              <a:t>&amp; </a:t>
            </a:r>
            <a:r>
              <a:rPr lang="en-US" dirty="0" err="1">
                <a:solidFill>
                  <a:schemeClr val="tx1"/>
                </a:solidFill>
              </a:rPr>
              <a:t>vbTab</a:t>
            </a:r>
            <a:r>
              <a:rPr lang="en-US" dirty="0">
                <a:solidFill>
                  <a:schemeClr val="tx1"/>
                </a:solidFill>
              </a:rPr>
              <a:t> &amp; </a:t>
            </a:r>
            <a:r>
              <a:rPr lang="en-US" dirty="0" err="1" smtClean="0">
                <a:solidFill>
                  <a:schemeClr val="tx1"/>
                </a:solidFill>
              </a:rPr>
              <a:t>intSum</a:t>
            </a:r>
            <a:r>
              <a:rPr lang="en-US" dirty="0">
                <a:solidFill>
                  <a:schemeClr val="tx1"/>
                </a:solidFill>
              </a:rPr>
              <a:t>)</a:t>
            </a:r>
          </a:p>
          <a:p>
            <a:pPr algn="l"/>
            <a:r>
              <a:rPr lang="en-US" dirty="0">
                <a:solidFill>
                  <a:schemeClr val="tx1"/>
                </a:solidFill>
              </a:rPr>
              <a:t>         End While</a:t>
            </a:r>
          </a:p>
          <a:p>
            <a:pPr algn="l"/>
            <a:r>
              <a:rPr lang="en-US" dirty="0">
                <a:solidFill>
                  <a:schemeClr val="tx1"/>
                </a:solidFill>
              </a:rPr>
              <a:t>End Sub</a:t>
            </a:r>
          </a:p>
          <a:p>
            <a:endParaRPr lang="en-US" dirty="0"/>
          </a:p>
        </p:txBody>
      </p:sp>
    </p:spTree>
    <p:extLst>
      <p:ext uri="{BB962C8B-B14F-4D97-AF65-F5344CB8AC3E}">
        <p14:creationId xmlns:p14="http://schemas.microsoft.com/office/powerpoint/2010/main" val="139612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12273" y="1219200"/>
            <a:ext cx="7904018" cy="762000"/>
          </a:xfrm>
        </p:spPr>
        <p:txBody>
          <a:bodyPr/>
          <a:lstStyle/>
          <a:p>
            <a:r>
              <a:rPr lang="en-US" dirty="0" smtClean="0"/>
              <a:t>Iterative Statements</a:t>
            </a:r>
            <a:endParaRPr lang="en-US" dirty="0"/>
          </a:p>
        </p:txBody>
      </p:sp>
      <p:sp>
        <p:nvSpPr>
          <p:cNvPr id="3" name="Subtitle 2"/>
          <p:cNvSpPr>
            <a:spLocks noGrp="1"/>
          </p:cNvSpPr>
          <p:nvPr>
            <p:ph type="subTitle" idx="1"/>
          </p:nvPr>
        </p:nvSpPr>
        <p:spPr>
          <a:xfrm>
            <a:off x="1143000" y="1981199"/>
            <a:ext cx="8001000" cy="4849091"/>
          </a:xfrm>
        </p:spPr>
        <p:txBody>
          <a:bodyPr>
            <a:normAutofit fontScale="77500" lnSpcReduction="20000"/>
          </a:bodyPr>
          <a:lstStyle/>
          <a:p>
            <a:pPr marL="457200" indent="-457200" algn="l" fontAlgn="base">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A procedure in a computer program that runs repeatedly until meeting certain condition is called looping</a:t>
            </a:r>
            <a:r>
              <a:rPr lang="en-US" dirty="0" smtClean="0">
                <a:solidFill>
                  <a:schemeClr val="tx1"/>
                </a:solidFill>
                <a:latin typeface="Times New Roman" panose="02020603050405020304" pitchFamily="18" charset="0"/>
                <a:cs typeface="Times New Roman" panose="02020603050405020304" pitchFamily="18" charset="0"/>
              </a:rPr>
              <a:t>.</a:t>
            </a:r>
          </a:p>
          <a:p>
            <a:pPr algn="l" fontAlgn="base"/>
            <a:r>
              <a:rPr lang="en-US" dirty="0">
                <a:solidFill>
                  <a:schemeClr val="tx1"/>
                </a:solidFill>
                <a:latin typeface="Times New Roman" panose="02020603050405020304" pitchFamily="18" charset="0"/>
                <a:cs typeface="Times New Roman" panose="02020603050405020304" pitchFamily="18" charset="0"/>
              </a:rPr>
              <a:t> </a:t>
            </a:r>
            <a:endParaRPr lang="en-US" dirty="0" smtClean="0">
              <a:solidFill>
                <a:schemeClr val="tx1"/>
              </a:solidFill>
              <a:latin typeface="Times New Roman" panose="02020603050405020304" pitchFamily="18" charset="0"/>
              <a:cs typeface="Times New Roman" panose="02020603050405020304" pitchFamily="18" charset="0"/>
            </a:endParaRPr>
          </a:p>
          <a:p>
            <a:pPr marL="457200" indent="-457200" algn="l" fontAlgn="base">
              <a:buFont typeface="Arial" panose="020B0604020202020204" pitchFamily="34" charset="0"/>
              <a:buChar char="•"/>
            </a:pPr>
            <a:r>
              <a:rPr lang="en-US" dirty="0" smtClean="0">
                <a:solidFill>
                  <a:schemeClr val="tx1"/>
                </a:solidFill>
                <a:latin typeface="Times New Roman" panose="02020603050405020304" pitchFamily="18" charset="0"/>
                <a:cs typeface="Times New Roman" panose="02020603050405020304" pitchFamily="18" charset="0"/>
              </a:rPr>
              <a:t>A </a:t>
            </a:r>
            <a:r>
              <a:rPr lang="en-US" dirty="0">
                <a:solidFill>
                  <a:schemeClr val="tx1"/>
                </a:solidFill>
                <a:latin typeface="Times New Roman" panose="02020603050405020304" pitchFamily="18" charset="0"/>
                <a:cs typeface="Times New Roman" panose="02020603050405020304" pitchFamily="18" charset="0"/>
              </a:rPr>
              <a:t>loop can go on repetitively as long as the processor and memory could support.  For example, a program that adds a series of numbers until the sum exceeds a certain value, or a program that prompts the user to enter data repeatedly until he or she enters the word ‘Finish</a:t>
            </a:r>
            <a:r>
              <a:rPr lang="en-US" dirty="0" smtClean="0">
                <a:solidFill>
                  <a:schemeClr val="tx1"/>
                </a:solidFill>
                <a:latin typeface="Times New Roman" panose="02020603050405020304" pitchFamily="18" charset="0"/>
                <a:cs typeface="Times New Roman" panose="02020603050405020304" pitchFamily="18" charset="0"/>
              </a:rPr>
              <a:t>’.</a:t>
            </a:r>
          </a:p>
          <a:p>
            <a:pPr algn="l" fontAlgn="base"/>
            <a:endParaRPr lang="en-US" dirty="0">
              <a:solidFill>
                <a:schemeClr val="tx1"/>
              </a:solidFill>
              <a:latin typeface="Times New Roman" panose="02020603050405020304" pitchFamily="18" charset="0"/>
              <a:cs typeface="Times New Roman" panose="02020603050405020304" pitchFamily="18" charset="0"/>
            </a:endParaRPr>
          </a:p>
          <a:p>
            <a:pPr marL="457200" indent="-457200" algn="l">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In Visual Basic 2013, there are three methods of Looping, the </a:t>
            </a:r>
            <a:r>
              <a:rPr lang="en-US" b="1" dirty="0">
                <a:solidFill>
                  <a:schemeClr val="tx1"/>
                </a:solidFill>
                <a:latin typeface="Times New Roman" panose="02020603050405020304" pitchFamily="18" charset="0"/>
                <a:cs typeface="Times New Roman" panose="02020603050405020304" pitchFamily="18" charset="0"/>
              </a:rPr>
              <a:t>For…..Next</a:t>
            </a:r>
            <a:r>
              <a:rPr lang="en-US" dirty="0">
                <a:solidFill>
                  <a:schemeClr val="tx1"/>
                </a:solidFill>
                <a:latin typeface="Times New Roman" panose="02020603050405020304" pitchFamily="18" charset="0"/>
                <a:cs typeface="Times New Roman" panose="02020603050405020304" pitchFamily="18" charset="0"/>
              </a:rPr>
              <a:t> loop, the</a:t>
            </a:r>
            <a:r>
              <a:rPr lang="en-US" b="1" dirty="0">
                <a:solidFill>
                  <a:schemeClr val="tx1"/>
                </a:solidFill>
                <a:latin typeface="Times New Roman" panose="02020603050405020304" pitchFamily="18" charset="0"/>
                <a:cs typeface="Times New Roman" panose="02020603050405020304" pitchFamily="18" charset="0"/>
              </a:rPr>
              <a:t> Do </a:t>
            </a:r>
            <a:r>
              <a:rPr lang="en-US" dirty="0">
                <a:solidFill>
                  <a:schemeClr val="tx1"/>
                </a:solidFill>
                <a:latin typeface="Times New Roman" panose="02020603050405020304" pitchFamily="18" charset="0"/>
                <a:cs typeface="Times New Roman" panose="02020603050405020304" pitchFamily="18" charset="0"/>
              </a:rPr>
              <a:t>loop</a:t>
            </a:r>
            <a:r>
              <a:rPr lang="en-US" b="1" dirty="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and the </a:t>
            </a:r>
            <a:r>
              <a:rPr lang="en-US" b="1" dirty="0" smtClean="0">
                <a:solidFill>
                  <a:schemeClr val="tx1"/>
                </a:solidFill>
                <a:latin typeface="Times New Roman" panose="02020603050405020304" pitchFamily="18" charset="0"/>
                <a:cs typeface="Times New Roman" panose="02020603050405020304" pitchFamily="18" charset="0"/>
              </a:rPr>
              <a:t>While</a:t>
            </a:r>
            <a:r>
              <a:rPr lang="en-US" dirty="0">
                <a:solidFill>
                  <a:schemeClr val="tx1"/>
                </a:solidFill>
                <a:latin typeface="Times New Roman" panose="02020603050405020304" pitchFamily="18" charset="0"/>
                <a:cs typeface="Times New Roman" panose="02020603050405020304" pitchFamily="18" charset="0"/>
              </a:rPr>
              <a:t> loop. All methods produce the same repetitive effects.</a:t>
            </a:r>
            <a:r>
              <a:rPr lang="en-US" dirty="0"/>
              <a:t/>
            </a:r>
            <a:br>
              <a:rPr lang="en-US" dirty="0"/>
            </a:br>
            <a:endParaRPr lang="en-US" dirty="0"/>
          </a:p>
          <a:p>
            <a:endParaRPr lang="en-US" dirty="0"/>
          </a:p>
        </p:txBody>
      </p:sp>
    </p:spTree>
    <p:extLst>
      <p:ext uri="{BB962C8B-B14F-4D97-AF65-F5344CB8AC3E}">
        <p14:creationId xmlns:p14="http://schemas.microsoft.com/office/powerpoint/2010/main" val="7279919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5182" y="1137083"/>
            <a:ext cx="8229600" cy="1143000"/>
          </a:xfrm>
        </p:spPr>
        <p:txBody>
          <a:bodyPr>
            <a:normAutofit/>
          </a:bodyPr>
          <a:lstStyle/>
          <a:p>
            <a:r>
              <a:rPr lang="en-US" b="1" u="sng" dirty="0"/>
              <a:t>The Post-Test </a:t>
            </a:r>
            <a:r>
              <a:rPr lang="en-US" b="1" u="sng" dirty="0" smtClean="0"/>
              <a:t>Loop</a:t>
            </a:r>
            <a:endParaRPr lang="en-US" dirty="0"/>
          </a:p>
        </p:txBody>
      </p:sp>
      <p:sp>
        <p:nvSpPr>
          <p:cNvPr id="3" name="Content Placeholder 2"/>
          <p:cNvSpPr>
            <a:spLocks noGrp="1"/>
          </p:cNvSpPr>
          <p:nvPr>
            <p:ph idx="1"/>
          </p:nvPr>
        </p:nvSpPr>
        <p:spPr>
          <a:xfrm>
            <a:off x="1142999" y="2286001"/>
            <a:ext cx="8028709" cy="4572000"/>
          </a:xfrm>
        </p:spPr>
        <p:txBody>
          <a:bodyPr>
            <a:normAutofit fontScale="85000" lnSpcReduction="20000"/>
          </a:bodyPr>
          <a:lstStyle/>
          <a:p>
            <a:r>
              <a:rPr lang="en-US" dirty="0" smtClean="0"/>
              <a:t>With </a:t>
            </a:r>
            <a:r>
              <a:rPr lang="en-US" dirty="0"/>
              <a:t>a post-test loop, the "loop termination decision" is tested at the </a:t>
            </a:r>
            <a:r>
              <a:rPr lang="en-US" u="sng" dirty="0"/>
              <a:t>bottom</a:t>
            </a:r>
            <a:r>
              <a:rPr lang="en-US" dirty="0"/>
              <a:t> of the loop, therefore the statements in the body of the loop will always be executed at least one time.</a:t>
            </a:r>
          </a:p>
          <a:p>
            <a:pPr marL="0" indent="0">
              <a:buNone/>
            </a:pPr>
            <a:r>
              <a:rPr lang="en-US" dirty="0"/>
              <a:t> </a:t>
            </a:r>
          </a:p>
          <a:p>
            <a:r>
              <a:rPr lang="en-US" dirty="0"/>
              <a:t>In VB, post-test loops are implemented with the Do/Loop statements, however, the "While" condition appear after the keyword Loop, not Do. The "While" versions of the post-test loop are flowcharted below. The only difference between the two is the placement of the "True" and "False" paths extending from the decision diamond.</a:t>
            </a:r>
          </a:p>
          <a:p>
            <a:endParaRPr lang="en-US" dirty="0"/>
          </a:p>
        </p:txBody>
      </p:sp>
    </p:spTree>
    <p:extLst>
      <p:ext uri="{BB962C8B-B14F-4D97-AF65-F5344CB8AC3E}">
        <p14:creationId xmlns:p14="http://schemas.microsoft.com/office/powerpoint/2010/main" val="4034413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19200"/>
            <a:ext cx="8229600" cy="1143000"/>
          </a:xfrm>
        </p:spPr>
        <p:txBody>
          <a:bodyPr/>
          <a:lstStyle/>
          <a:p>
            <a:r>
              <a:rPr lang="en-US" dirty="0" smtClean="0"/>
              <a:t>Pre &amp; Post Test Flowchart</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638800" y="2667000"/>
            <a:ext cx="2060627" cy="3359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124200"/>
            <a:ext cx="2804984"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905000" y="2667000"/>
            <a:ext cx="1524000" cy="369332"/>
          </a:xfrm>
          <a:prstGeom prst="rect">
            <a:avLst/>
          </a:prstGeom>
          <a:noFill/>
        </p:spPr>
        <p:txBody>
          <a:bodyPr wrap="square" rtlCol="0">
            <a:spAutoFit/>
          </a:bodyPr>
          <a:lstStyle/>
          <a:p>
            <a:r>
              <a:rPr lang="en-US" dirty="0" smtClean="0"/>
              <a:t>Pre Test Loop</a:t>
            </a:r>
            <a:endParaRPr lang="en-US" dirty="0"/>
          </a:p>
        </p:txBody>
      </p:sp>
    </p:spTree>
    <p:extLst>
      <p:ext uri="{BB962C8B-B14F-4D97-AF65-F5344CB8AC3E}">
        <p14:creationId xmlns:p14="http://schemas.microsoft.com/office/powerpoint/2010/main" val="38605086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1143000"/>
          </a:xfrm>
        </p:spPr>
        <p:txBody>
          <a:bodyPr>
            <a:normAutofit fontScale="90000"/>
          </a:bodyPr>
          <a:lstStyle/>
          <a:p>
            <a:r>
              <a:rPr lang="en-US" b="1" dirty="0"/>
              <a:t>The Do/Loop While (Loop Until) </a:t>
            </a:r>
            <a:r>
              <a:rPr lang="en-US" b="1" dirty="0" smtClean="0"/>
              <a:t>Loop</a:t>
            </a:r>
            <a:endParaRPr lang="en-US" dirty="0"/>
          </a:p>
        </p:txBody>
      </p:sp>
      <p:sp>
        <p:nvSpPr>
          <p:cNvPr id="3" name="Content Placeholder 2"/>
          <p:cNvSpPr>
            <a:spLocks noGrp="1"/>
          </p:cNvSpPr>
          <p:nvPr>
            <p:ph idx="1"/>
          </p:nvPr>
        </p:nvSpPr>
        <p:spPr>
          <a:xfrm>
            <a:off x="1219200" y="1981201"/>
            <a:ext cx="7924800" cy="4876800"/>
          </a:xfrm>
        </p:spPr>
        <p:txBody>
          <a:bodyPr>
            <a:normAutofit fontScale="47500" lnSpcReduction="20000"/>
          </a:bodyPr>
          <a:lstStyle/>
          <a:p>
            <a:pPr marL="0" indent="0">
              <a:buNone/>
            </a:pPr>
            <a:r>
              <a:rPr lang="en-US" dirty="0" smtClean="0"/>
              <a:t>The </a:t>
            </a:r>
            <a:r>
              <a:rPr lang="en-US" dirty="0"/>
              <a:t>general format for a post-test loop in VB is:</a:t>
            </a:r>
          </a:p>
          <a:p>
            <a:pPr marL="0" indent="0">
              <a:buNone/>
            </a:pPr>
            <a:r>
              <a:rPr lang="en-US" b="1" dirty="0"/>
              <a:t>Do </a:t>
            </a:r>
          </a:p>
          <a:p>
            <a:pPr marL="0" indent="0">
              <a:buNone/>
            </a:pPr>
            <a:r>
              <a:rPr lang="en-US" b="1" dirty="0"/>
              <a:t>     &lt;list of statements&gt;</a:t>
            </a:r>
          </a:p>
          <a:p>
            <a:pPr marL="0" indent="0">
              <a:buNone/>
            </a:pPr>
            <a:r>
              <a:rPr lang="en-US" b="1" dirty="0"/>
              <a:t>Loop While &lt;condition</a:t>
            </a:r>
            <a:r>
              <a:rPr lang="en-US" b="1" dirty="0" smtClean="0"/>
              <a:t>&gt;</a:t>
            </a:r>
          </a:p>
          <a:p>
            <a:pPr marL="0" indent="0">
              <a:buNone/>
            </a:pPr>
            <a:endParaRPr lang="en-US" dirty="0"/>
          </a:p>
          <a:p>
            <a:pPr marL="0" indent="0">
              <a:buNone/>
            </a:pPr>
            <a:r>
              <a:rPr lang="en-US" dirty="0"/>
              <a:t>As an example of a post-test loop, the following is a code segment containing a Do/Loop construct that allows a user three tries to get his password right</a:t>
            </a:r>
            <a:r>
              <a:rPr lang="en-US" dirty="0" smtClean="0"/>
              <a:t>:</a:t>
            </a:r>
          </a:p>
          <a:p>
            <a:pPr marL="0" indent="0">
              <a:buNone/>
            </a:pPr>
            <a:endParaRPr lang="en-US" dirty="0"/>
          </a:p>
          <a:p>
            <a:pPr marL="0" indent="0">
              <a:buNone/>
            </a:pPr>
            <a:r>
              <a:rPr lang="en-US" sz="3800" b="1" dirty="0"/>
              <a:t>Dim </a:t>
            </a:r>
            <a:r>
              <a:rPr lang="en-US" sz="3800" b="1" dirty="0" err="1"/>
              <a:t>strPassWord</a:t>
            </a:r>
            <a:r>
              <a:rPr lang="en-US" sz="3800" b="1" dirty="0"/>
              <a:t> As String</a:t>
            </a:r>
          </a:p>
          <a:p>
            <a:pPr marL="0" indent="0">
              <a:buNone/>
            </a:pPr>
            <a:r>
              <a:rPr lang="en-US" sz="3800" b="1" dirty="0"/>
              <a:t>Dim </a:t>
            </a:r>
            <a:r>
              <a:rPr lang="en-US" sz="3800" b="1" dirty="0" err="1"/>
              <a:t>strUserTry</a:t>
            </a:r>
            <a:r>
              <a:rPr lang="en-US" sz="3800" b="1" dirty="0"/>
              <a:t> As String</a:t>
            </a:r>
          </a:p>
          <a:p>
            <a:pPr marL="0" indent="0">
              <a:buNone/>
            </a:pPr>
            <a:r>
              <a:rPr lang="en-US" sz="3800" b="1" dirty="0"/>
              <a:t>Dim </a:t>
            </a:r>
            <a:r>
              <a:rPr lang="en-US" sz="3800" b="1" dirty="0" err="1"/>
              <a:t>intNumTries</a:t>
            </a:r>
            <a:r>
              <a:rPr lang="en-US" sz="3800" b="1" dirty="0"/>
              <a:t> As Integer</a:t>
            </a:r>
          </a:p>
          <a:p>
            <a:pPr marL="0" indent="0">
              <a:buNone/>
            </a:pPr>
            <a:r>
              <a:rPr lang="en-US" sz="3800" b="1" dirty="0" err="1"/>
              <a:t>strPassWord</a:t>
            </a:r>
            <a:r>
              <a:rPr lang="en-US" sz="3800" b="1" dirty="0"/>
              <a:t> = "BEAVIS"</a:t>
            </a:r>
          </a:p>
          <a:p>
            <a:pPr marL="0" indent="0">
              <a:buNone/>
            </a:pPr>
            <a:r>
              <a:rPr lang="en-US" sz="3800" b="1" dirty="0" err="1"/>
              <a:t>intNumTries</a:t>
            </a:r>
            <a:r>
              <a:rPr lang="en-US" sz="3800" b="1" dirty="0"/>
              <a:t> = 0</a:t>
            </a:r>
          </a:p>
          <a:p>
            <a:pPr marL="0" indent="0">
              <a:buNone/>
            </a:pPr>
            <a:r>
              <a:rPr lang="en-US" sz="3800" b="1" dirty="0"/>
              <a:t> </a:t>
            </a:r>
          </a:p>
          <a:p>
            <a:pPr marL="0" indent="0">
              <a:buNone/>
            </a:pPr>
            <a:r>
              <a:rPr lang="en-US" sz="3800" b="1" dirty="0"/>
              <a:t>Do</a:t>
            </a:r>
          </a:p>
          <a:p>
            <a:pPr marL="0" indent="0">
              <a:buNone/>
            </a:pPr>
            <a:r>
              <a:rPr lang="en-US" sz="3800" b="1" dirty="0" smtClean="0"/>
              <a:t>        </a:t>
            </a:r>
            <a:r>
              <a:rPr lang="en-US" sz="3800" b="1" dirty="0" err="1" smtClean="0"/>
              <a:t>strUserTry</a:t>
            </a:r>
            <a:r>
              <a:rPr lang="en-US" sz="3800" b="1" dirty="0" smtClean="0"/>
              <a:t> </a:t>
            </a:r>
            <a:r>
              <a:rPr lang="en-US" sz="3800" b="1" dirty="0"/>
              <a:t>= </a:t>
            </a:r>
            <a:r>
              <a:rPr lang="en-US" sz="3800" b="1" dirty="0" err="1"/>
              <a:t>InputBox</a:t>
            </a:r>
            <a:r>
              <a:rPr lang="en-US" sz="3800" b="1" dirty="0"/>
              <a:t>("Enter password: ")</a:t>
            </a:r>
          </a:p>
          <a:p>
            <a:pPr marL="0" indent="0">
              <a:buNone/>
            </a:pPr>
            <a:r>
              <a:rPr lang="en-US" sz="3800" b="1" dirty="0" smtClean="0"/>
              <a:t>        </a:t>
            </a:r>
            <a:r>
              <a:rPr lang="en-US" sz="3800" b="1" dirty="0" err="1" smtClean="0"/>
              <a:t>intNumTries</a:t>
            </a:r>
            <a:r>
              <a:rPr lang="en-US" sz="3800" b="1" dirty="0" smtClean="0"/>
              <a:t> </a:t>
            </a:r>
            <a:r>
              <a:rPr lang="en-US" sz="3800" b="1" dirty="0"/>
              <a:t>= </a:t>
            </a:r>
            <a:r>
              <a:rPr lang="en-US" sz="3800" b="1" dirty="0" err="1"/>
              <a:t>intNumTries</a:t>
            </a:r>
            <a:r>
              <a:rPr lang="en-US" sz="3800" b="1" dirty="0"/>
              <a:t> + 1</a:t>
            </a:r>
          </a:p>
          <a:p>
            <a:pPr marL="0" indent="0">
              <a:buNone/>
            </a:pPr>
            <a:r>
              <a:rPr lang="en-US" sz="3800" b="1" dirty="0"/>
              <a:t>Loop while </a:t>
            </a:r>
            <a:r>
              <a:rPr lang="en-US" sz="3800" b="1" dirty="0" err="1"/>
              <a:t>strUserTry</a:t>
            </a:r>
            <a:r>
              <a:rPr lang="en-US" sz="3800" b="1" dirty="0"/>
              <a:t> = </a:t>
            </a:r>
            <a:r>
              <a:rPr lang="en-US" sz="3800" b="1" dirty="0" err="1"/>
              <a:t>strPassWord</a:t>
            </a:r>
            <a:r>
              <a:rPr lang="en-US" sz="3800" b="1" dirty="0"/>
              <a:t> Or </a:t>
            </a:r>
            <a:r>
              <a:rPr lang="en-US" sz="3800" b="1" dirty="0" err="1"/>
              <a:t>intNumTries</a:t>
            </a:r>
            <a:r>
              <a:rPr lang="en-US" sz="3800" b="1" dirty="0"/>
              <a:t> = 3</a:t>
            </a:r>
          </a:p>
          <a:p>
            <a:endParaRPr lang="en-US" dirty="0"/>
          </a:p>
        </p:txBody>
      </p:sp>
    </p:spTree>
    <p:extLst>
      <p:ext uri="{BB962C8B-B14F-4D97-AF65-F5344CB8AC3E}">
        <p14:creationId xmlns:p14="http://schemas.microsoft.com/office/powerpoint/2010/main" val="20358955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8229600" cy="1143000"/>
          </a:xfrm>
        </p:spPr>
        <p:txBody>
          <a:bodyPr/>
          <a:lstStyle/>
          <a:p>
            <a:r>
              <a:rPr lang="en-US" dirty="0" smtClean="0"/>
              <a:t>Counter/Accumulator</a:t>
            </a:r>
            <a:endParaRPr lang="en-US" dirty="0"/>
          </a:p>
        </p:txBody>
      </p:sp>
      <p:sp>
        <p:nvSpPr>
          <p:cNvPr id="3" name="Content Placeholder 2"/>
          <p:cNvSpPr>
            <a:spLocks noGrp="1"/>
          </p:cNvSpPr>
          <p:nvPr>
            <p:ph idx="1"/>
          </p:nvPr>
        </p:nvSpPr>
        <p:spPr>
          <a:xfrm>
            <a:off x="1066800" y="2209800"/>
            <a:ext cx="8077200" cy="4495800"/>
          </a:xfrm>
        </p:spPr>
        <p:txBody>
          <a:bodyPr>
            <a:normAutofit fontScale="70000" lnSpcReduction="20000"/>
          </a:bodyPr>
          <a:lstStyle/>
          <a:p>
            <a:pPr marL="0" indent="0">
              <a:buNone/>
            </a:pPr>
            <a:r>
              <a:rPr lang="en-US" b="1" dirty="0"/>
              <a:t>Counters</a:t>
            </a:r>
            <a:r>
              <a:rPr lang="en-US" dirty="0"/>
              <a:t>:</a:t>
            </a:r>
          </a:p>
          <a:p>
            <a:pPr marL="0" indent="0">
              <a:buNone/>
            </a:pPr>
            <a:r>
              <a:rPr lang="en-US" dirty="0" smtClean="0"/>
              <a:t>Counter </a:t>
            </a:r>
            <a:r>
              <a:rPr lang="en-US" dirty="0"/>
              <a:t>is a variable that gets increased or decreased by a constant. (Doesn’t have to be 1)</a:t>
            </a:r>
          </a:p>
          <a:p>
            <a:pPr marL="0" indent="0">
              <a:buNone/>
            </a:pPr>
            <a:r>
              <a:rPr lang="en-US" dirty="0"/>
              <a:t>	Examples:</a:t>
            </a:r>
          </a:p>
          <a:p>
            <a:pPr marL="0" indent="0">
              <a:buNone/>
            </a:pPr>
            <a:r>
              <a:rPr lang="en-US" dirty="0"/>
              <a:t>	</a:t>
            </a:r>
            <a:r>
              <a:rPr lang="en-US" dirty="0" err="1"/>
              <a:t>intX</a:t>
            </a:r>
            <a:r>
              <a:rPr lang="en-US" dirty="0"/>
              <a:t> = </a:t>
            </a:r>
            <a:r>
              <a:rPr lang="en-US" dirty="0" err="1"/>
              <a:t>intX</a:t>
            </a:r>
            <a:r>
              <a:rPr lang="en-US" dirty="0"/>
              <a:t> + 1</a:t>
            </a:r>
          </a:p>
          <a:p>
            <a:pPr marL="0" indent="0">
              <a:buNone/>
            </a:pPr>
            <a:r>
              <a:rPr lang="en-US" dirty="0"/>
              <a:t>	</a:t>
            </a:r>
            <a:r>
              <a:rPr lang="en-US" dirty="0" err="1"/>
              <a:t>intX</a:t>
            </a:r>
            <a:r>
              <a:rPr lang="en-US" dirty="0"/>
              <a:t> = </a:t>
            </a:r>
            <a:r>
              <a:rPr lang="en-US" dirty="0" err="1"/>
              <a:t>intX</a:t>
            </a:r>
            <a:r>
              <a:rPr lang="en-US" dirty="0"/>
              <a:t> – 1</a:t>
            </a:r>
          </a:p>
          <a:p>
            <a:pPr marL="0" indent="0">
              <a:buNone/>
            </a:pPr>
            <a:r>
              <a:rPr lang="en-US" dirty="0"/>
              <a:t> </a:t>
            </a:r>
          </a:p>
          <a:p>
            <a:pPr marL="0" indent="0">
              <a:buNone/>
            </a:pPr>
            <a:r>
              <a:rPr lang="en-US" b="1" dirty="0"/>
              <a:t>Accumulators:</a:t>
            </a:r>
            <a:endParaRPr lang="en-US" dirty="0"/>
          </a:p>
          <a:p>
            <a:pPr marL="0" indent="0">
              <a:buNone/>
            </a:pPr>
            <a:r>
              <a:rPr lang="en-US" dirty="0" smtClean="0"/>
              <a:t>Accumulators </a:t>
            </a:r>
            <a:r>
              <a:rPr lang="en-US" dirty="0"/>
              <a:t>are similar to counters. An accumulator keeps a running total or sum of what is being inputted.</a:t>
            </a:r>
          </a:p>
          <a:p>
            <a:pPr marL="0" indent="0">
              <a:buNone/>
            </a:pPr>
            <a:r>
              <a:rPr lang="en-US" dirty="0"/>
              <a:t>	Example:</a:t>
            </a:r>
          </a:p>
          <a:p>
            <a:pPr marL="0" indent="0">
              <a:buNone/>
            </a:pPr>
            <a:r>
              <a:rPr lang="en-US" dirty="0"/>
              <a:t>	</a:t>
            </a:r>
            <a:r>
              <a:rPr lang="en-US" dirty="0" err="1"/>
              <a:t>intValue</a:t>
            </a:r>
            <a:r>
              <a:rPr lang="en-US" dirty="0"/>
              <a:t> = </a:t>
            </a:r>
            <a:r>
              <a:rPr lang="en-US" dirty="0" err="1"/>
              <a:t>txtInput.Text</a:t>
            </a:r>
            <a:endParaRPr lang="en-US" dirty="0"/>
          </a:p>
          <a:p>
            <a:pPr marL="0" indent="0">
              <a:buNone/>
            </a:pPr>
            <a:r>
              <a:rPr lang="en-US" dirty="0"/>
              <a:t>	</a:t>
            </a:r>
            <a:r>
              <a:rPr lang="en-US" dirty="0" err="1"/>
              <a:t>intSum</a:t>
            </a:r>
            <a:r>
              <a:rPr lang="en-US" dirty="0"/>
              <a:t> = </a:t>
            </a:r>
            <a:r>
              <a:rPr lang="en-US" dirty="0" err="1"/>
              <a:t>intSum</a:t>
            </a:r>
            <a:r>
              <a:rPr lang="en-US" dirty="0"/>
              <a:t> + </a:t>
            </a:r>
            <a:r>
              <a:rPr lang="en-US" dirty="0" err="1"/>
              <a:t>intValue</a:t>
            </a:r>
            <a:endParaRPr lang="en-US" dirty="0"/>
          </a:p>
          <a:p>
            <a:endParaRPr lang="en-US" dirty="0"/>
          </a:p>
        </p:txBody>
      </p:sp>
    </p:spTree>
    <p:extLst>
      <p:ext uri="{BB962C8B-B14F-4D97-AF65-F5344CB8AC3E}">
        <p14:creationId xmlns:p14="http://schemas.microsoft.com/office/powerpoint/2010/main" val="13968440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99" y="1143000"/>
            <a:ext cx="8007927" cy="1143000"/>
          </a:xfrm>
        </p:spPr>
        <p:txBody>
          <a:bodyPr>
            <a:normAutofit/>
          </a:bodyPr>
          <a:lstStyle/>
          <a:p>
            <a:r>
              <a:rPr lang="en-US" b="1" dirty="0"/>
              <a:t>Infinite Loops</a:t>
            </a:r>
            <a:r>
              <a:rPr lang="en-US" b="1" dirty="0" smtClean="0"/>
              <a:t>:</a:t>
            </a:r>
            <a:endParaRPr lang="en-US" dirty="0"/>
          </a:p>
        </p:txBody>
      </p:sp>
      <p:sp>
        <p:nvSpPr>
          <p:cNvPr id="3" name="Content Placeholder 2"/>
          <p:cNvSpPr>
            <a:spLocks noGrp="1"/>
          </p:cNvSpPr>
          <p:nvPr>
            <p:ph idx="1"/>
          </p:nvPr>
        </p:nvSpPr>
        <p:spPr>
          <a:xfrm>
            <a:off x="1219199" y="2133601"/>
            <a:ext cx="7935191" cy="4724400"/>
          </a:xfrm>
        </p:spPr>
        <p:txBody>
          <a:bodyPr/>
          <a:lstStyle/>
          <a:p>
            <a:pPr marL="0" indent="0">
              <a:buNone/>
            </a:pPr>
            <a:r>
              <a:rPr lang="en-US" dirty="0" smtClean="0"/>
              <a:t>Infinite </a:t>
            </a:r>
            <a:r>
              <a:rPr lang="en-US" dirty="0"/>
              <a:t>loops are loops that never stop looping.  The Boolean expression/variable never becomes false. </a:t>
            </a:r>
          </a:p>
          <a:p>
            <a:pPr marL="0" indent="0">
              <a:buNone/>
            </a:pPr>
            <a:endParaRPr lang="en-US" dirty="0"/>
          </a:p>
          <a:p>
            <a:pPr marL="0" indent="0">
              <a:buNone/>
            </a:pPr>
            <a:r>
              <a:rPr lang="en-US" dirty="0" smtClean="0"/>
              <a:t>To </a:t>
            </a:r>
            <a:r>
              <a:rPr lang="en-US" dirty="0"/>
              <a:t>escape infinite loops press CTRL + BREAK</a:t>
            </a:r>
          </a:p>
          <a:p>
            <a:endParaRPr lang="en-US" dirty="0"/>
          </a:p>
        </p:txBody>
      </p:sp>
    </p:spTree>
    <p:extLst>
      <p:ext uri="{BB962C8B-B14F-4D97-AF65-F5344CB8AC3E}">
        <p14:creationId xmlns:p14="http://schemas.microsoft.com/office/powerpoint/2010/main" val="548633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219200"/>
            <a:ext cx="8001000" cy="609600"/>
          </a:xfrm>
        </p:spPr>
        <p:txBody>
          <a:bodyPr>
            <a:normAutofit fontScale="90000"/>
          </a:bodyPr>
          <a:lstStyle/>
          <a:p>
            <a:r>
              <a:rPr lang="en-US" b="1" dirty="0"/>
              <a:t>OVERVIEW ON LOOPS</a:t>
            </a:r>
            <a:r>
              <a:rPr lang="en-US" b="1" dirty="0" smtClean="0"/>
              <a:t>:</a:t>
            </a:r>
            <a:endParaRPr lang="en-US" dirty="0"/>
          </a:p>
        </p:txBody>
      </p:sp>
      <p:sp>
        <p:nvSpPr>
          <p:cNvPr id="3" name="Content Placeholder 2"/>
          <p:cNvSpPr>
            <a:spLocks noGrp="1"/>
          </p:cNvSpPr>
          <p:nvPr>
            <p:ph idx="1"/>
          </p:nvPr>
        </p:nvSpPr>
        <p:spPr>
          <a:xfrm>
            <a:off x="1143000" y="1905001"/>
            <a:ext cx="7980218" cy="4953000"/>
          </a:xfrm>
        </p:spPr>
        <p:txBody>
          <a:bodyPr/>
          <a:lstStyle/>
          <a:p>
            <a:pPr marL="0" indent="0">
              <a:buNone/>
            </a:pPr>
            <a:r>
              <a:rPr lang="en-US" sz="1800" dirty="0" smtClean="0"/>
              <a:t>There </a:t>
            </a:r>
            <a:r>
              <a:rPr lang="en-US" sz="1800" dirty="0"/>
              <a:t>are three types of loops</a:t>
            </a:r>
          </a:p>
          <a:p>
            <a:pPr lvl="0">
              <a:buAutoNum type="arabicPeriod"/>
            </a:pPr>
            <a:r>
              <a:rPr lang="en-US" sz="1800" dirty="0" smtClean="0"/>
              <a:t>do</a:t>
            </a:r>
            <a:r>
              <a:rPr lang="en-US" sz="1800" dirty="0"/>
              <a:t>	</a:t>
            </a:r>
            <a:r>
              <a:rPr lang="en-US" sz="1800" dirty="0"/>
              <a:t> </a:t>
            </a:r>
            <a:r>
              <a:rPr lang="en-US" sz="1800" dirty="0" smtClean="0"/>
              <a:t>                                       </a:t>
            </a:r>
          </a:p>
          <a:p>
            <a:pPr marL="0" indent="0">
              <a:buNone/>
            </a:pPr>
            <a:r>
              <a:rPr lang="en-US" sz="1800" dirty="0" smtClean="0"/>
              <a:t>         code</a:t>
            </a:r>
          </a:p>
          <a:p>
            <a:pPr marL="0" lvl="0" indent="0">
              <a:buNone/>
            </a:pPr>
            <a:r>
              <a:rPr lang="en-US" sz="1800" dirty="0" smtClean="0"/>
              <a:t>      Loop </a:t>
            </a:r>
            <a:r>
              <a:rPr lang="en-US" sz="1800" dirty="0"/>
              <a:t>while  </a:t>
            </a:r>
            <a:r>
              <a:rPr lang="en-US" sz="1800" b="1" i="1" u="sng" dirty="0"/>
              <a:t>Boolean expression</a:t>
            </a:r>
            <a:endParaRPr lang="en-US" sz="1800" dirty="0"/>
          </a:p>
          <a:p>
            <a:pPr marL="0" lvl="0" indent="0">
              <a:buNone/>
            </a:pPr>
            <a:endParaRPr lang="en-US" sz="1800" dirty="0"/>
          </a:p>
          <a:p>
            <a:pPr lvl="0">
              <a:buAutoNum type="arabicPeriod" startAt="2"/>
            </a:pPr>
            <a:r>
              <a:rPr lang="en-US" sz="1800" dirty="0" smtClean="0"/>
              <a:t>do </a:t>
            </a:r>
            <a:r>
              <a:rPr lang="en-US" sz="1800" dirty="0"/>
              <a:t>while </a:t>
            </a:r>
            <a:r>
              <a:rPr lang="en-US" sz="1800" b="1" i="1" u="sng" dirty="0"/>
              <a:t>Boolean expression</a:t>
            </a:r>
            <a:r>
              <a:rPr lang="en-US" sz="1800" dirty="0"/>
              <a:t>  	 </a:t>
            </a:r>
            <a:endParaRPr lang="en-US" sz="1800" dirty="0" smtClean="0"/>
          </a:p>
          <a:p>
            <a:pPr marL="0" lvl="0" indent="0">
              <a:buNone/>
            </a:pPr>
            <a:r>
              <a:rPr lang="en-US" sz="1800" dirty="0" smtClean="0"/>
              <a:t>              code</a:t>
            </a:r>
            <a:endParaRPr lang="en-US" sz="1800" dirty="0"/>
          </a:p>
          <a:p>
            <a:pPr marL="0" lvl="0" indent="0">
              <a:buNone/>
            </a:pPr>
            <a:r>
              <a:rPr lang="en-US" sz="1800" dirty="0" smtClean="0"/>
              <a:t>        Loop</a:t>
            </a:r>
          </a:p>
          <a:p>
            <a:pPr marL="0" lvl="0" indent="0">
              <a:buNone/>
            </a:pPr>
            <a:endParaRPr lang="en-US" sz="1800" dirty="0" smtClean="0"/>
          </a:p>
          <a:p>
            <a:pPr lvl="0">
              <a:buAutoNum type="arabicPeriod" startAt="3"/>
            </a:pPr>
            <a:r>
              <a:rPr lang="en-US" sz="1800" dirty="0" smtClean="0"/>
              <a:t>For             </a:t>
            </a:r>
            <a:r>
              <a:rPr lang="en-US" sz="1800" dirty="0"/>
              <a:t>To      </a:t>
            </a:r>
            <a:r>
              <a:rPr lang="en-US" sz="1800" dirty="0" smtClean="0"/>
              <a:t>   Step </a:t>
            </a:r>
          </a:p>
          <a:p>
            <a:pPr marL="0" lvl="0" indent="0">
              <a:buNone/>
            </a:pPr>
            <a:r>
              <a:rPr lang="en-US" sz="1800" dirty="0" smtClean="0"/>
              <a:t>             code</a:t>
            </a:r>
          </a:p>
          <a:p>
            <a:pPr marL="0" lvl="0" indent="0">
              <a:buNone/>
            </a:pPr>
            <a:r>
              <a:rPr lang="en-US" sz="1800" dirty="0"/>
              <a:t> </a:t>
            </a:r>
            <a:r>
              <a:rPr lang="en-US" sz="1800" dirty="0" smtClean="0"/>
              <a:t>      Next </a:t>
            </a:r>
            <a:endParaRPr lang="en-US" sz="1800" dirty="0"/>
          </a:p>
          <a:p>
            <a:endParaRPr lang="en-US" dirty="0"/>
          </a:p>
        </p:txBody>
      </p:sp>
    </p:spTree>
    <p:extLst>
      <p:ext uri="{BB962C8B-B14F-4D97-AF65-F5344CB8AC3E}">
        <p14:creationId xmlns:p14="http://schemas.microsoft.com/office/powerpoint/2010/main" val="680133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295400"/>
            <a:ext cx="8001000" cy="1143000"/>
          </a:xfrm>
        </p:spPr>
        <p:txBody>
          <a:bodyPr>
            <a:normAutofit fontScale="90000"/>
          </a:bodyPr>
          <a:lstStyle/>
          <a:p>
            <a:r>
              <a:rPr lang="en-US" sz="4000" b="1" dirty="0"/>
              <a:t>Loops are classified two different ways</a:t>
            </a:r>
            <a:r>
              <a:rPr lang="en-US" sz="4000" b="1" dirty="0" smtClean="0"/>
              <a:t>:</a:t>
            </a:r>
            <a:endParaRPr lang="en-US" dirty="0"/>
          </a:p>
        </p:txBody>
      </p:sp>
      <p:sp>
        <p:nvSpPr>
          <p:cNvPr id="3" name="Content Placeholder 2"/>
          <p:cNvSpPr>
            <a:spLocks noGrp="1"/>
          </p:cNvSpPr>
          <p:nvPr>
            <p:ph idx="1"/>
          </p:nvPr>
        </p:nvSpPr>
        <p:spPr>
          <a:xfrm>
            <a:off x="1219200" y="2286001"/>
            <a:ext cx="7924800" cy="4572000"/>
          </a:xfrm>
        </p:spPr>
        <p:txBody>
          <a:bodyPr/>
          <a:lstStyle/>
          <a:p>
            <a:pPr marL="0" lvl="0" indent="0">
              <a:buNone/>
            </a:pPr>
            <a:r>
              <a:rPr lang="en-US" dirty="0" smtClean="0"/>
              <a:t>1. When </a:t>
            </a:r>
            <a:r>
              <a:rPr lang="en-US" dirty="0"/>
              <a:t>the test occur </a:t>
            </a:r>
            <a:r>
              <a:rPr lang="en-US" dirty="0" smtClean="0"/>
              <a:t>(Pre-Test </a:t>
            </a:r>
            <a:r>
              <a:rPr lang="en-US" dirty="0"/>
              <a:t>or Post </a:t>
            </a:r>
            <a:r>
              <a:rPr lang="en-US" dirty="0" smtClean="0"/>
              <a:t>test)</a:t>
            </a:r>
            <a:endParaRPr lang="en-US" dirty="0"/>
          </a:p>
          <a:p>
            <a:pPr marL="0" lvl="0" indent="0">
              <a:buNone/>
            </a:pPr>
            <a:r>
              <a:rPr lang="en-US" dirty="0" smtClean="0"/>
              <a:t>2. By </a:t>
            </a:r>
            <a:r>
              <a:rPr lang="en-US" dirty="0"/>
              <a:t>the number of times it loops </a:t>
            </a:r>
            <a:r>
              <a:rPr lang="en-US" sz="2000" dirty="0" smtClean="0"/>
              <a:t>(Fixed </a:t>
            </a:r>
            <a:r>
              <a:rPr lang="en-US" sz="2000" dirty="0"/>
              <a:t>or </a:t>
            </a:r>
            <a:r>
              <a:rPr lang="en-US" sz="2000" dirty="0" smtClean="0"/>
              <a:t>Variable)</a:t>
            </a:r>
            <a:endParaRPr lang="en-US" sz="2000" dirty="0"/>
          </a:p>
          <a:p>
            <a:endParaRPr lang="en-US" dirty="0"/>
          </a:p>
        </p:txBody>
      </p:sp>
    </p:spTree>
    <p:extLst>
      <p:ext uri="{BB962C8B-B14F-4D97-AF65-F5344CB8AC3E}">
        <p14:creationId xmlns:p14="http://schemas.microsoft.com/office/powerpoint/2010/main" val="1341956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066800"/>
            <a:ext cx="8229600" cy="838200"/>
          </a:xfrm>
        </p:spPr>
        <p:txBody>
          <a:bodyPr>
            <a:normAutofit/>
          </a:bodyPr>
          <a:lstStyle/>
          <a:p>
            <a:r>
              <a:rPr lang="en-US" b="1" dirty="0"/>
              <a:t>Three parts to all </a:t>
            </a:r>
            <a:r>
              <a:rPr lang="en-US" b="1" dirty="0" smtClean="0"/>
              <a:t>loops</a:t>
            </a:r>
            <a:endParaRPr lang="en-US" dirty="0"/>
          </a:p>
        </p:txBody>
      </p:sp>
      <p:sp>
        <p:nvSpPr>
          <p:cNvPr id="3" name="Content Placeholder 2"/>
          <p:cNvSpPr>
            <a:spLocks noGrp="1"/>
          </p:cNvSpPr>
          <p:nvPr>
            <p:ph idx="1"/>
          </p:nvPr>
        </p:nvSpPr>
        <p:spPr>
          <a:xfrm>
            <a:off x="1143000" y="1905000"/>
            <a:ext cx="8001000" cy="4953000"/>
          </a:xfrm>
        </p:spPr>
        <p:txBody>
          <a:bodyPr>
            <a:normAutofit/>
          </a:bodyPr>
          <a:lstStyle/>
          <a:p>
            <a:pPr lvl="0">
              <a:buAutoNum type="arabicPeriod"/>
            </a:pPr>
            <a:r>
              <a:rPr lang="en-US" sz="1800" dirty="0" smtClean="0"/>
              <a:t>Initialize </a:t>
            </a:r>
            <a:r>
              <a:rPr lang="en-US" sz="1800" dirty="0"/>
              <a:t>Variable (priming the loop)  </a:t>
            </a:r>
            <a:r>
              <a:rPr lang="en-US" sz="1800" b="1" dirty="0"/>
              <a:t>‘setting a starting </a:t>
            </a:r>
            <a:r>
              <a:rPr lang="en-US" sz="1800" b="1" dirty="0" smtClean="0"/>
              <a:t>value</a:t>
            </a:r>
          </a:p>
          <a:p>
            <a:pPr marL="0" lvl="0" indent="0">
              <a:buNone/>
            </a:pPr>
            <a:endParaRPr lang="en-US" sz="1800" dirty="0"/>
          </a:p>
          <a:p>
            <a:pPr marL="0" lvl="0" indent="0">
              <a:buNone/>
            </a:pPr>
            <a:r>
              <a:rPr lang="en-US" sz="1800" dirty="0" smtClean="0"/>
              <a:t>2. Terminating </a:t>
            </a:r>
            <a:r>
              <a:rPr lang="en-US" sz="1800" dirty="0"/>
              <a:t>condition  </a:t>
            </a:r>
            <a:r>
              <a:rPr lang="en-US" sz="1400" dirty="0"/>
              <a:t> </a:t>
            </a:r>
            <a:r>
              <a:rPr lang="en-US" sz="1400" b="1" dirty="0" smtClean="0"/>
              <a:t>‘</a:t>
            </a:r>
            <a:r>
              <a:rPr lang="en-US" sz="1400" b="1" dirty="0"/>
              <a:t>Boolean expression or variable that evaluates to false to stop</a:t>
            </a:r>
            <a:r>
              <a:rPr lang="en-US" sz="1400" dirty="0"/>
              <a:t> </a:t>
            </a:r>
            <a:r>
              <a:rPr lang="en-US" sz="1400" b="1" dirty="0"/>
              <a:t>the loop</a:t>
            </a:r>
            <a:r>
              <a:rPr lang="en-US" sz="1400" b="1" dirty="0" smtClean="0"/>
              <a:t>.</a:t>
            </a:r>
          </a:p>
          <a:p>
            <a:pPr marL="0" lvl="0" indent="0">
              <a:buNone/>
            </a:pPr>
            <a:endParaRPr lang="en-US" sz="1400" dirty="0"/>
          </a:p>
          <a:p>
            <a:pPr marL="0" lvl="0" indent="0">
              <a:buNone/>
            </a:pPr>
            <a:r>
              <a:rPr lang="en-US" sz="1800" dirty="0" smtClean="0"/>
              <a:t>3. Increment/Decrement </a:t>
            </a:r>
            <a:r>
              <a:rPr lang="en-US" sz="1800" dirty="0"/>
              <a:t>variable </a:t>
            </a:r>
            <a:r>
              <a:rPr lang="en-US" sz="1100" b="1" dirty="0"/>
              <a:t>‘Variable that is increased or decrease to make the </a:t>
            </a:r>
            <a:r>
              <a:rPr lang="en-US" sz="1100" b="1" dirty="0" smtClean="0"/>
              <a:t>Boolean </a:t>
            </a:r>
            <a:r>
              <a:rPr lang="en-US" sz="1100" b="1" dirty="0"/>
              <a:t>variable False.</a:t>
            </a:r>
          </a:p>
          <a:p>
            <a:pPr marL="0" indent="0">
              <a:buNone/>
            </a:pPr>
            <a:endParaRPr lang="en-US" dirty="0"/>
          </a:p>
        </p:txBody>
      </p:sp>
    </p:spTree>
    <p:extLst>
      <p:ext uri="{BB962C8B-B14F-4D97-AF65-F5344CB8AC3E}">
        <p14:creationId xmlns:p14="http://schemas.microsoft.com/office/powerpoint/2010/main" val="3150364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143000" y="1143000"/>
            <a:ext cx="7904018" cy="838200"/>
          </a:xfrm>
        </p:spPr>
        <p:txBody>
          <a:bodyPr/>
          <a:lstStyle/>
          <a:p>
            <a:r>
              <a:rPr lang="en-US" b="1" dirty="0"/>
              <a:t>Looping using For…Next </a:t>
            </a:r>
            <a:r>
              <a:rPr lang="en-US" b="1" dirty="0" smtClean="0"/>
              <a:t>Loop</a:t>
            </a:r>
            <a:endParaRPr lang="en-US" dirty="0"/>
          </a:p>
        </p:txBody>
      </p:sp>
      <p:sp>
        <p:nvSpPr>
          <p:cNvPr id="3" name="Subtitle 2"/>
          <p:cNvSpPr>
            <a:spLocks noGrp="1"/>
          </p:cNvSpPr>
          <p:nvPr>
            <p:ph type="subTitle" idx="1"/>
          </p:nvPr>
        </p:nvSpPr>
        <p:spPr>
          <a:xfrm>
            <a:off x="1143000" y="1981200"/>
            <a:ext cx="8001000" cy="4876800"/>
          </a:xfrm>
        </p:spPr>
        <p:txBody>
          <a:bodyPr>
            <a:normAutofit lnSpcReduction="10000"/>
          </a:bodyPr>
          <a:lstStyle/>
          <a:p>
            <a:pPr marL="457200" indent="-457200" algn="l">
              <a:buFont typeface="Arial" panose="020B0604020202020204" pitchFamily="34" charset="0"/>
              <a:buChar char="•"/>
            </a:pPr>
            <a:r>
              <a:rPr lang="en-US" dirty="0" smtClean="0">
                <a:solidFill>
                  <a:schemeClr val="tx1"/>
                </a:solidFill>
              </a:rPr>
              <a:t>The </a:t>
            </a:r>
            <a:r>
              <a:rPr lang="en-US" dirty="0">
                <a:solidFill>
                  <a:schemeClr val="tx1"/>
                </a:solidFill>
              </a:rPr>
              <a:t>most common looping method in VB 2013 is the For….Next loop. The structure of a For…Next loop is as shown below: </a:t>
            </a:r>
          </a:p>
          <a:p>
            <a:pPr algn="l"/>
            <a:r>
              <a:rPr lang="en-US" sz="2000" b="1" dirty="0">
                <a:solidFill>
                  <a:schemeClr val="tx1"/>
                </a:solidFill>
              </a:rPr>
              <a:t>For counter = </a:t>
            </a:r>
            <a:r>
              <a:rPr lang="en-US" sz="2000" b="1" dirty="0" err="1">
                <a:solidFill>
                  <a:schemeClr val="tx1"/>
                </a:solidFill>
              </a:rPr>
              <a:t>startNumber</a:t>
            </a:r>
            <a:r>
              <a:rPr lang="en-US" sz="2000" b="1" dirty="0">
                <a:solidFill>
                  <a:schemeClr val="tx1"/>
                </a:solidFill>
              </a:rPr>
              <a:t> to </a:t>
            </a:r>
            <a:r>
              <a:rPr lang="en-US" sz="2000" b="1" dirty="0" err="1">
                <a:solidFill>
                  <a:schemeClr val="tx1"/>
                </a:solidFill>
              </a:rPr>
              <a:t>endNumber</a:t>
            </a:r>
            <a:r>
              <a:rPr lang="en-US" sz="2000" b="1" dirty="0">
                <a:solidFill>
                  <a:schemeClr val="tx1"/>
                </a:solidFill>
              </a:rPr>
              <a:t> (Step increment)  </a:t>
            </a:r>
            <a:r>
              <a:rPr lang="en-US" sz="2000" b="1" dirty="0">
                <a:solidFill>
                  <a:schemeClr val="tx1"/>
                </a:solidFill>
                <a:sym typeface="Wingdings"/>
              </a:rPr>
              <a:t></a:t>
            </a:r>
            <a:r>
              <a:rPr lang="en-US" sz="2000" b="1" dirty="0">
                <a:solidFill>
                  <a:schemeClr val="tx1"/>
                </a:solidFill>
              </a:rPr>
              <a:t>optional</a:t>
            </a:r>
          </a:p>
          <a:p>
            <a:pPr algn="l"/>
            <a:r>
              <a:rPr lang="en-US" dirty="0">
                <a:solidFill>
                  <a:schemeClr val="tx1"/>
                </a:solidFill>
              </a:rPr>
              <a:t>          </a:t>
            </a:r>
            <a:r>
              <a:rPr lang="en-US" sz="2000" dirty="0">
                <a:solidFill>
                  <a:schemeClr val="tx1"/>
                </a:solidFill>
              </a:rPr>
              <a:t>One or more Visual Basic 2013 statements</a:t>
            </a:r>
          </a:p>
          <a:p>
            <a:pPr algn="l"/>
            <a:r>
              <a:rPr lang="en-US" sz="2000" b="1" dirty="0">
                <a:solidFill>
                  <a:schemeClr val="tx1"/>
                </a:solidFill>
              </a:rPr>
              <a:t>Next</a:t>
            </a:r>
            <a:endParaRPr lang="en-US" sz="2000" dirty="0">
              <a:solidFill>
                <a:schemeClr val="tx1"/>
              </a:solidFill>
            </a:endParaRPr>
          </a:p>
          <a:p>
            <a:pPr marL="457200" indent="-457200" algn="l">
              <a:buFont typeface="Arial" panose="020B0604020202020204" pitchFamily="34" charset="0"/>
              <a:buChar char="•"/>
            </a:pPr>
            <a:r>
              <a:rPr lang="en-US" dirty="0">
                <a:solidFill>
                  <a:schemeClr val="tx1"/>
                </a:solidFill>
              </a:rPr>
              <a:t>To exit a For…..Next Loop, you can place the </a:t>
            </a:r>
            <a:r>
              <a:rPr lang="en-US" b="1" dirty="0">
                <a:solidFill>
                  <a:schemeClr val="tx1"/>
                </a:solidFill>
              </a:rPr>
              <a:t>Exit For</a:t>
            </a:r>
            <a:r>
              <a:rPr lang="en-US" dirty="0">
                <a:solidFill>
                  <a:schemeClr val="tx1"/>
                </a:solidFill>
              </a:rPr>
              <a:t> statement within the loop; it is normally used together with the If….Then statement. </a:t>
            </a:r>
            <a:r>
              <a:rPr lang="en-US" dirty="0" smtClean="0">
                <a:solidFill>
                  <a:schemeClr val="tx1"/>
                </a:solidFill>
              </a:rPr>
              <a:t>Try to avoid Exit For. Bad coding.</a:t>
            </a:r>
            <a:endParaRPr lang="en-US" dirty="0">
              <a:solidFill>
                <a:schemeClr val="tx1"/>
              </a:solidFill>
            </a:endParaRPr>
          </a:p>
        </p:txBody>
      </p:sp>
    </p:spTree>
    <p:extLst>
      <p:ext uri="{BB962C8B-B14F-4D97-AF65-F5344CB8AC3E}">
        <p14:creationId xmlns:p14="http://schemas.microsoft.com/office/powerpoint/2010/main" val="3555740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855"/>
            <a:ext cx="9144000" cy="6858000"/>
          </a:xfrm>
          <a:prstGeom prst="rect">
            <a:avLst/>
          </a:prstGeom>
        </p:spPr>
      </p:pic>
      <p:sp>
        <p:nvSpPr>
          <p:cNvPr id="2" name="Title 1"/>
          <p:cNvSpPr>
            <a:spLocks noGrp="1"/>
          </p:cNvSpPr>
          <p:nvPr>
            <p:ph type="ctrTitle"/>
          </p:nvPr>
        </p:nvSpPr>
        <p:spPr>
          <a:xfrm>
            <a:off x="1143000" y="1219200"/>
            <a:ext cx="7904018" cy="609600"/>
          </a:xfrm>
        </p:spPr>
        <p:txBody>
          <a:bodyPr>
            <a:normAutofit fontScale="90000"/>
          </a:bodyPr>
          <a:lstStyle/>
          <a:p>
            <a:r>
              <a:rPr lang="en-US" b="1" dirty="0" smtClean="0"/>
              <a:t>Example</a:t>
            </a:r>
            <a:endParaRPr lang="en-US" dirty="0"/>
          </a:p>
        </p:txBody>
      </p:sp>
      <p:sp>
        <p:nvSpPr>
          <p:cNvPr id="3" name="Subtitle 2"/>
          <p:cNvSpPr>
            <a:spLocks noGrp="1"/>
          </p:cNvSpPr>
          <p:nvPr>
            <p:ph type="subTitle" idx="1"/>
          </p:nvPr>
        </p:nvSpPr>
        <p:spPr>
          <a:xfrm>
            <a:off x="1295400" y="2057401"/>
            <a:ext cx="7848600" cy="4772890"/>
          </a:xfrm>
        </p:spPr>
        <p:txBody>
          <a:bodyPr>
            <a:normAutofit/>
          </a:bodyPr>
          <a:lstStyle/>
          <a:p>
            <a:pPr algn="l"/>
            <a:r>
              <a:rPr lang="en-US" dirty="0" smtClean="0">
                <a:solidFill>
                  <a:schemeClr val="tx1"/>
                </a:solidFill>
              </a:rPr>
              <a:t>Dim </a:t>
            </a:r>
            <a:r>
              <a:rPr lang="en-US" dirty="0" err="1" smtClean="0">
                <a:solidFill>
                  <a:schemeClr val="tx1"/>
                </a:solidFill>
              </a:rPr>
              <a:t>intCounter</a:t>
            </a:r>
            <a:r>
              <a:rPr lang="en-US" dirty="0" smtClean="0">
                <a:solidFill>
                  <a:schemeClr val="tx1"/>
                </a:solidFill>
              </a:rPr>
              <a:t> </a:t>
            </a:r>
            <a:r>
              <a:rPr lang="en-US" dirty="0">
                <a:solidFill>
                  <a:schemeClr val="tx1"/>
                </a:solidFill>
              </a:rPr>
              <a:t>as Integer</a:t>
            </a:r>
          </a:p>
          <a:p>
            <a:pPr algn="l"/>
            <a:r>
              <a:rPr lang="en-US" dirty="0">
                <a:solidFill>
                  <a:schemeClr val="tx1"/>
                </a:solidFill>
              </a:rPr>
              <a:t>For </a:t>
            </a:r>
            <a:r>
              <a:rPr lang="en-US" dirty="0" err="1" smtClean="0">
                <a:solidFill>
                  <a:schemeClr val="tx1"/>
                </a:solidFill>
              </a:rPr>
              <a:t>intCounter</a:t>
            </a:r>
            <a:r>
              <a:rPr lang="en-US" dirty="0" smtClean="0">
                <a:solidFill>
                  <a:schemeClr val="tx1"/>
                </a:solidFill>
              </a:rPr>
              <a:t> </a:t>
            </a:r>
            <a:r>
              <a:rPr lang="en-US" dirty="0">
                <a:solidFill>
                  <a:schemeClr val="tx1"/>
                </a:solidFill>
              </a:rPr>
              <a:t>= 1 to 10</a:t>
            </a:r>
            <a:br>
              <a:rPr lang="en-US" dirty="0">
                <a:solidFill>
                  <a:schemeClr val="tx1"/>
                </a:solidFill>
              </a:rPr>
            </a:br>
            <a:r>
              <a:rPr lang="en-US" dirty="0">
                <a:solidFill>
                  <a:schemeClr val="tx1"/>
                </a:solidFill>
              </a:rPr>
              <a:t>    ListBox1.Items.Add </a:t>
            </a:r>
            <a:r>
              <a:rPr lang="en-US" dirty="0" smtClean="0">
                <a:solidFill>
                  <a:schemeClr val="tx1"/>
                </a:solidFill>
              </a:rPr>
              <a:t>(</a:t>
            </a:r>
            <a:r>
              <a:rPr lang="en-US" dirty="0" err="1" smtClean="0">
                <a:solidFill>
                  <a:schemeClr val="tx1"/>
                </a:solidFill>
              </a:rPr>
              <a:t>intCounter</a:t>
            </a:r>
            <a:r>
              <a:rPr lang="en-US" dirty="0">
                <a:solidFill>
                  <a:schemeClr val="tx1"/>
                </a:solidFill>
              </a:rPr>
              <a:t>)</a:t>
            </a:r>
            <a:br>
              <a:rPr lang="en-US" dirty="0">
                <a:solidFill>
                  <a:schemeClr val="tx1"/>
                </a:solidFill>
              </a:rPr>
            </a:br>
            <a:r>
              <a:rPr lang="en-US" dirty="0" smtClean="0">
                <a:solidFill>
                  <a:schemeClr val="tx1"/>
                </a:solidFill>
              </a:rPr>
              <a:t>Next</a:t>
            </a:r>
          </a:p>
          <a:p>
            <a:pPr algn="l"/>
            <a:r>
              <a:rPr lang="en-US" dirty="0">
                <a:solidFill>
                  <a:schemeClr val="tx1"/>
                </a:solidFill>
              </a:rPr>
              <a:t/>
            </a:r>
            <a:br>
              <a:rPr lang="en-US" dirty="0">
                <a:solidFill>
                  <a:schemeClr val="tx1"/>
                </a:solidFill>
              </a:rPr>
            </a:br>
            <a:r>
              <a:rPr lang="en-US" dirty="0">
                <a:solidFill>
                  <a:schemeClr val="tx1"/>
                </a:solidFill>
              </a:rPr>
              <a:t>* The program will enter number 1 to 10 into the list box.</a:t>
            </a:r>
          </a:p>
        </p:txBody>
      </p:sp>
    </p:spTree>
    <p:extLst>
      <p:ext uri="{BB962C8B-B14F-4D97-AF65-F5344CB8AC3E}">
        <p14:creationId xmlns:p14="http://schemas.microsoft.com/office/powerpoint/2010/main" val="3371107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609600"/>
          </a:xfrm>
        </p:spPr>
        <p:txBody>
          <a:bodyPr>
            <a:normAutofit fontScale="90000"/>
          </a:bodyPr>
          <a:lstStyle/>
          <a:p>
            <a:r>
              <a:rPr lang="en-US" dirty="0" smtClean="0"/>
              <a:t>Example</a:t>
            </a:r>
            <a:endParaRPr lang="en-US" dirty="0"/>
          </a:p>
        </p:txBody>
      </p:sp>
      <p:sp>
        <p:nvSpPr>
          <p:cNvPr id="3" name="Subtitle 2"/>
          <p:cNvSpPr>
            <a:spLocks noGrp="1"/>
          </p:cNvSpPr>
          <p:nvPr>
            <p:ph type="subTitle" idx="1"/>
          </p:nvPr>
        </p:nvSpPr>
        <p:spPr>
          <a:xfrm>
            <a:off x="1143000" y="2057400"/>
            <a:ext cx="8001000" cy="4800600"/>
          </a:xfrm>
        </p:spPr>
        <p:txBody>
          <a:bodyPr>
            <a:normAutofit fontScale="92500" lnSpcReduction="10000"/>
          </a:bodyPr>
          <a:lstStyle/>
          <a:p>
            <a:pPr algn="l"/>
            <a:r>
              <a:rPr lang="en-US" b="1" dirty="0">
                <a:solidFill>
                  <a:schemeClr val="tx1"/>
                </a:solidFill>
              </a:rPr>
              <a:t>Dim </a:t>
            </a:r>
            <a:r>
              <a:rPr lang="en-US" b="1" dirty="0" err="1" smtClean="0">
                <a:solidFill>
                  <a:schemeClr val="tx1"/>
                </a:solidFill>
              </a:rPr>
              <a:t>intCounter</a:t>
            </a:r>
            <a:r>
              <a:rPr lang="en-US" b="1" dirty="0">
                <a:solidFill>
                  <a:schemeClr val="tx1"/>
                </a:solidFill>
              </a:rPr>
              <a:t>, </a:t>
            </a:r>
            <a:r>
              <a:rPr lang="en-US" b="1" dirty="0" err="1" smtClean="0">
                <a:solidFill>
                  <a:schemeClr val="tx1"/>
                </a:solidFill>
              </a:rPr>
              <a:t>intSum</a:t>
            </a:r>
            <a:r>
              <a:rPr lang="en-US" b="1" dirty="0" smtClean="0">
                <a:solidFill>
                  <a:schemeClr val="tx1"/>
                </a:solidFill>
              </a:rPr>
              <a:t> </a:t>
            </a:r>
            <a:r>
              <a:rPr lang="en-US" b="1" dirty="0">
                <a:solidFill>
                  <a:schemeClr val="tx1"/>
                </a:solidFill>
              </a:rPr>
              <a:t>As </a:t>
            </a:r>
            <a:r>
              <a:rPr lang="en-US" b="1" dirty="0" smtClean="0">
                <a:solidFill>
                  <a:schemeClr val="tx1"/>
                </a:solidFill>
              </a:rPr>
              <a:t>Integer</a:t>
            </a:r>
          </a:p>
          <a:p>
            <a:pPr algn="l"/>
            <a:endParaRPr lang="en-US" dirty="0">
              <a:solidFill>
                <a:schemeClr val="tx1"/>
              </a:solidFill>
            </a:endParaRPr>
          </a:p>
          <a:p>
            <a:pPr algn="l"/>
            <a:r>
              <a:rPr lang="en-US" b="1" dirty="0">
                <a:solidFill>
                  <a:schemeClr val="tx1"/>
                </a:solidFill>
                <a:latin typeface="Times New Roman" panose="02020603050405020304" pitchFamily="18" charset="0"/>
                <a:cs typeface="Times New Roman" panose="02020603050405020304" pitchFamily="18" charset="0"/>
              </a:rPr>
              <a:t>For </a:t>
            </a:r>
            <a:r>
              <a:rPr lang="en-US" b="1" dirty="0" err="1" smtClean="0">
                <a:solidFill>
                  <a:schemeClr val="tx1"/>
                </a:solidFill>
                <a:latin typeface="Times New Roman" panose="02020603050405020304" pitchFamily="18" charset="0"/>
                <a:cs typeface="Times New Roman" panose="02020603050405020304" pitchFamily="18" charset="0"/>
              </a:rPr>
              <a:t>intCounter</a:t>
            </a:r>
            <a:r>
              <a:rPr lang="en-US" b="1" dirty="0" smtClean="0">
                <a:solidFill>
                  <a:schemeClr val="tx1"/>
                </a:solidFill>
                <a:latin typeface="Times New Roman" panose="02020603050405020304" pitchFamily="18" charset="0"/>
                <a:cs typeface="Times New Roman" panose="02020603050405020304" pitchFamily="18" charset="0"/>
              </a:rPr>
              <a:t> = 0 </a:t>
            </a:r>
            <a:r>
              <a:rPr lang="en-US" b="1" dirty="0">
                <a:solidFill>
                  <a:schemeClr val="tx1"/>
                </a:solidFill>
                <a:latin typeface="Times New Roman" panose="02020603050405020304" pitchFamily="18" charset="0"/>
                <a:cs typeface="Times New Roman" panose="02020603050405020304" pitchFamily="18" charset="0"/>
              </a:rPr>
              <a:t>to 100 step 10</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intSum</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intCounter</a:t>
            </a:r>
            <a:r>
              <a:rPr lang="en-US" b="1" dirty="0">
                <a:solidFill>
                  <a:schemeClr val="tx1"/>
                </a:solidFill>
                <a:latin typeface="Times New Roman" panose="02020603050405020304" pitchFamily="18" charset="0"/>
                <a:cs typeface="Times New Roman" panose="02020603050405020304" pitchFamily="18" charset="0"/>
              </a:rPr>
              <a:t/>
            </a:r>
            <a:br>
              <a:rPr lang="en-US" b="1" dirty="0">
                <a:solidFill>
                  <a:schemeClr val="tx1"/>
                </a:solidFill>
                <a:latin typeface="Times New Roman" panose="02020603050405020304" pitchFamily="18" charset="0"/>
                <a:cs typeface="Times New Roman" panose="02020603050405020304" pitchFamily="18" charset="0"/>
              </a:rPr>
            </a:br>
            <a:r>
              <a:rPr lang="en-US" b="1" dirty="0">
                <a:solidFill>
                  <a:schemeClr val="tx1"/>
                </a:solidFill>
                <a:latin typeface="Times New Roman" panose="02020603050405020304" pitchFamily="18" charset="0"/>
                <a:cs typeface="Times New Roman" panose="02020603050405020304" pitchFamily="18" charset="0"/>
              </a:rPr>
              <a:t>     ListBox1.Items.Add </a:t>
            </a:r>
            <a:r>
              <a:rPr lang="en-US" b="1" dirty="0" smtClean="0">
                <a:solidFill>
                  <a:schemeClr val="tx1"/>
                </a:solidFill>
                <a:latin typeface="Times New Roman" panose="02020603050405020304" pitchFamily="18" charset="0"/>
                <a:cs typeface="Times New Roman" panose="02020603050405020304" pitchFamily="18" charset="0"/>
              </a:rPr>
              <a:t>(</a:t>
            </a:r>
            <a:r>
              <a:rPr lang="en-US" b="1" dirty="0" err="1" smtClean="0">
                <a:solidFill>
                  <a:schemeClr val="tx1"/>
                </a:solidFill>
                <a:latin typeface="Times New Roman" panose="02020603050405020304" pitchFamily="18" charset="0"/>
                <a:cs typeface="Times New Roman" panose="02020603050405020304" pitchFamily="18" charset="0"/>
              </a:rPr>
              <a:t>intSum</a:t>
            </a:r>
            <a:r>
              <a:rPr lang="en-US" b="1" dirty="0">
                <a:solidFill>
                  <a:schemeClr val="tx1"/>
                </a:solidFill>
                <a:latin typeface="Times New Roman" panose="02020603050405020304" pitchFamily="18" charset="0"/>
                <a:cs typeface="Times New Roman" panose="02020603050405020304" pitchFamily="18" charset="0"/>
              </a:rPr>
              <a:t>)</a:t>
            </a:r>
            <a:br>
              <a:rPr lang="en-US" b="1" dirty="0">
                <a:solidFill>
                  <a:schemeClr val="tx1"/>
                </a:solidFill>
                <a:latin typeface="Times New Roman" panose="02020603050405020304" pitchFamily="18" charset="0"/>
                <a:cs typeface="Times New Roman" panose="02020603050405020304" pitchFamily="18" charset="0"/>
              </a:rPr>
            </a:br>
            <a:r>
              <a:rPr lang="en-US" b="1" dirty="0" smtClean="0">
                <a:solidFill>
                  <a:schemeClr val="tx1"/>
                </a:solidFill>
                <a:latin typeface="Times New Roman" panose="02020603050405020304" pitchFamily="18" charset="0"/>
                <a:cs typeface="Times New Roman" panose="02020603050405020304" pitchFamily="18" charset="0"/>
              </a:rPr>
              <a:t>Next</a:t>
            </a:r>
          </a:p>
          <a:p>
            <a:pPr algn="l"/>
            <a:endParaRPr lang="en-US" dirty="0">
              <a:solidFill>
                <a:schemeClr val="tx1"/>
              </a:solidFill>
            </a:endParaRPr>
          </a:p>
          <a:p>
            <a:pPr algn="l" fontAlgn="base"/>
            <a:r>
              <a:rPr lang="en-US" dirty="0">
                <a:solidFill>
                  <a:schemeClr val="tx1"/>
                </a:solidFill>
              </a:rPr>
              <a:t>* The program will calculate the sum of the numbers as follows:</a:t>
            </a:r>
          </a:p>
          <a:p>
            <a:pPr algn="l" fontAlgn="base"/>
            <a:r>
              <a:rPr lang="en-US" dirty="0">
                <a:solidFill>
                  <a:schemeClr val="tx1"/>
                </a:solidFill>
              </a:rPr>
              <a:t>sum = 0 + 10 + 20 + 30 + 40 +……</a:t>
            </a:r>
          </a:p>
          <a:p>
            <a:endParaRPr lang="en-US" dirty="0"/>
          </a:p>
        </p:txBody>
      </p:sp>
    </p:spTree>
    <p:extLst>
      <p:ext uri="{BB962C8B-B14F-4D97-AF65-F5344CB8AC3E}">
        <p14:creationId xmlns:p14="http://schemas.microsoft.com/office/powerpoint/2010/main" val="31954756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9144000" cy="6858000"/>
          </a:xfrm>
          <a:prstGeom prst="rect">
            <a:avLst/>
          </a:prstGeom>
        </p:spPr>
      </p:pic>
      <p:sp>
        <p:nvSpPr>
          <p:cNvPr id="2" name="Title 1"/>
          <p:cNvSpPr>
            <a:spLocks noGrp="1"/>
          </p:cNvSpPr>
          <p:nvPr>
            <p:ph type="ctrTitle"/>
          </p:nvPr>
        </p:nvSpPr>
        <p:spPr>
          <a:xfrm>
            <a:off x="1239982" y="1219200"/>
            <a:ext cx="7904018" cy="762000"/>
          </a:xfrm>
        </p:spPr>
        <p:txBody>
          <a:bodyPr>
            <a:normAutofit/>
          </a:bodyPr>
          <a:lstStyle/>
          <a:p>
            <a:r>
              <a:rPr lang="en-US" b="1" dirty="0" smtClean="0"/>
              <a:t>Example</a:t>
            </a:r>
            <a:endParaRPr lang="en-US" dirty="0"/>
          </a:p>
        </p:txBody>
      </p:sp>
      <p:sp>
        <p:nvSpPr>
          <p:cNvPr id="3" name="Subtitle 2"/>
          <p:cNvSpPr>
            <a:spLocks noGrp="1"/>
          </p:cNvSpPr>
          <p:nvPr>
            <p:ph type="subTitle" idx="1"/>
          </p:nvPr>
        </p:nvSpPr>
        <p:spPr>
          <a:xfrm>
            <a:off x="1219200" y="2286001"/>
            <a:ext cx="7848600" cy="4544290"/>
          </a:xfrm>
        </p:spPr>
        <p:txBody>
          <a:bodyPr>
            <a:normAutofit fontScale="85000" lnSpcReduction="20000"/>
          </a:bodyPr>
          <a:lstStyle/>
          <a:p>
            <a:pPr algn="l"/>
            <a:r>
              <a:rPr lang="en-US" dirty="0" smtClean="0">
                <a:solidFill>
                  <a:schemeClr val="tx1"/>
                </a:solidFill>
              </a:rPr>
              <a:t>Dim </a:t>
            </a:r>
            <a:r>
              <a:rPr lang="en-US" dirty="0" err="1" smtClean="0">
                <a:solidFill>
                  <a:schemeClr val="tx1"/>
                </a:solidFill>
              </a:rPr>
              <a:t>intCounter</a:t>
            </a:r>
            <a:r>
              <a:rPr lang="en-US" dirty="0">
                <a:solidFill>
                  <a:schemeClr val="tx1"/>
                </a:solidFill>
              </a:rPr>
              <a:t>, </a:t>
            </a:r>
            <a:r>
              <a:rPr lang="en-US" dirty="0" err="1" smtClean="0">
                <a:solidFill>
                  <a:schemeClr val="tx1"/>
                </a:solidFill>
              </a:rPr>
              <a:t>intSum</a:t>
            </a:r>
            <a:r>
              <a:rPr lang="en-US" dirty="0" smtClean="0">
                <a:solidFill>
                  <a:schemeClr val="tx1"/>
                </a:solidFill>
              </a:rPr>
              <a:t> </a:t>
            </a:r>
            <a:r>
              <a:rPr lang="en-US" dirty="0">
                <a:solidFill>
                  <a:schemeClr val="tx1"/>
                </a:solidFill>
              </a:rPr>
              <a:t>As Integer</a:t>
            </a:r>
          </a:p>
          <a:p>
            <a:pPr algn="l"/>
            <a:r>
              <a:rPr lang="en-US" dirty="0" err="1" smtClean="0">
                <a:solidFill>
                  <a:schemeClr val="tx1"/>
                </a:solidFill>
              </a:rPr>
              <a:t>intSum</a:t>
            </a:r>
            <a:r>
              <a:rPr lang="en-US" dirty="0" smtClean="0">
                <a:solidFill>
                  <a:schemeClr val="tx1"/>
                </a:solidFill>
              </a:rPr>
              <a:t> </a:t>
            </a:r>
            <a:r>
              <a:rPr lang="en-US" dirty="0">
                <a:solidFill>
                  <a:schemeClr val="tx1"/>
                </a:solidFill>
              </a:rPr>
              <a:t>= </a:t>
            </a:r>
            <a:r>
              <a:rPr lang="en-US" dirty="0" smtClean="0">
                <a:solidFill>
                  <a:schemeClr val="tx1"/>
                </a:solidFill>
              </a:rPr>
              <a:t>1000</a:t>
            </a:r>
          </a:p>
          <a:p>
            <a:pPr algn="l"/>
            <a:r>
              <a:rPr lang="en-US" dirty="0">
                <a:solidFill>
                  <a:schemeClr val="tx1"/>
                </a:solidFill>
              </a:rPr>
              <a:t/>
            </a:r>
            <a:br>
              <a:rPr lang="en-US" dirty="0">
                <a:solidFill>
                  <a:schemeClr val="tx1"/>
                </a:solidFill>
              </a:rPr>
            </a:br>
            <a:r>
              <a:rPr lang="en-US" dirty="0">
                <a:solidFill>
                  <a:schemeClr val="tx1"/>
                </a:solidFill>
              </a:rPr>
              <a:t>For </a:t>
            </a:r>
            <a:r>
              <a:rPr lang="en-US" dirty="0" err="1" smtClean="0">
                <a:solidFill>
                  <a:schemeClr val="tx1"/>
                </a:solidFill>
              </a:rPr>
              <a:t>intCounter</a:t>
            </a:r>
            <a:r>
              <a:rPr lang="en-US" dirty="0" smtClean="0">
                <a:solidFill>
                  <a:schemeClr val="tx1"/>
                </a:solidFill>
              </a:rPr>
              <a:t> </a:t>
            </a:r>
            <a:r>
              <a:rPr lang="en-US" dirty="0">
                <a:solidFill>
                  <a:schemeClr val="tx1"/>
                </a:solidFill>
              </a:rPr>
              <a:t>= 100 To 5 Step -5</a:t>
            </a:r>
            <a:br>
              <a:rPr lang="en-US" dirty="0">
                <a:solidFill>
                  <a:schemeClr val="tx1"/>
                </a:solidFill>
              </a:rPr>
            </a:br>
            <a:r>
              <a:rPr lang="en-US" dirty="0">
                <a:solidFill>
                  <a:schemeClr val="tx1"/>
                </a:solidFill>
              </a:rPr>
              <a:t>     </a:t>
            </a:r>
            <a:r>
              <a:rPr lang="en-US" dirty="0" err="1" smtClean="0">
                <a:solidFill>
                  <a:schemeClr val="tx1"/>
                </a:solidFill>
              </a:rPr>
              <a:t>intSum</a:t>
            </a:r>
            <a:r>
              <a:rPr lang="en-US" dirty="0" smtClean="0">
                <a:solidFill>
                  <a:schemeClr val="tx1"/>
                </a:solidFill>
              </a:rPr>
              <a:t> </a:t>
            </a:r>
            <a:r>
              <a:rPr lang="en-US" dirty="0">
                <a:solidFill>
                  <a:schemeClr val="tx1"/>
                </a:solidFill>
              </a:rPr>
              <a:t>– = </a:t>
            </a:r>
            <a:r>
              <a:rPr lang="en-US" dirty="0" err="1" smtClean="0">
                <a:solidFill>
                  <a:schemeClr val="tx1"/>
                </a:solidFill>
              </a:rPr>
              <a:t>intCounter</a:t>
            </a:r>
            <a:r>
              <a:rPr lang="en-US" dirty="0">
                <a:solidFill>
                  <a:schemeClr val="tx1"/>
                </a:solidFill>
              </a:rPr>
              <a:t/>
            </a:r>
            <a:br>
              <a:rPr lang="en-US" dirty="0">
                <a:solidFill>
                  <a:schemeClr val="tx1"/>
                </a:solidFill>
              </a:rPr>
            </a:br>
            <a:r>
              <a:rPr lang="en-US" dirty="0">
                <a:solidFill>
                  <a:schemeClr val="tx1"/>
                </a:solidFill>
              </a:rPr>
              <a:t>     </a:t>
            </a:r>
            <a:r>
              <a:rPr lang="en-US" dirty="0" smtClean="0">
                <a:solidFill>
                  <a:schemeClr val="tx1"/>
                </a:solidFill>
              </a:rPr>
              <a:t>ListBox1.Items.Add(</a:t>
            </a:r>
            <a:r>
              <a:rPr lang="en-US" dirty="0" err="1" smtClean="0">
                <a:solidFill>
                  <a:schemeClr val="tx1"/>
                </a:solidFill>
              </a:rPr>
              <a:t>intSum</a:t>
            </a:r>
            <a:r>
              <a:rPr lang="en-US" dirty="0">
                <a:solidFill>
                  <a:schemeClr val="tx1"/>
                </a:solidFill>
              </a:rPr>
              <a:t>)</a:t>
            </a:r>
            <a:br>
              <a:rPr lang="en-US" dirty="0">
                <a:solidFill>
                  <a:schemeClr val="tx1"/>
                </a:solidFill>
              </a:rPr>
            </a:br>
            <a:r>
              <a:rPr lang="en-US" dirty="0" smtClean="0">
                <a:solidFill>
                  <a:schemeClr val="tx1"/>
                </a:solidFill>
              </a:rPr>
              <a:t>Next</a:t>
            </a:r>
          </a:p>
          <a:p>
            <a:pPr algn="l"/>
            <a:r>
              <a:rPr lang="en-US" dirty="0">
                <a:solidFill>
                  <a:schemeClr val="tx1"/>
                </a:solidFill>
              </a:rPr>
              <a:t/>
            </a:r>
            <a:br>
              <a:rPr lang="en-US" dirty="0">
                <a:solidFill>
                  <a:schemeClr val="tx1"/>
                </a:solidFill>
              </a:rPr>
            </a:br>
            <a:r>
              <a:rPr lang="en-US" dirty="0">
                <a:solidFill>
                  <a:schemeClr val="tx1"/>
                </a:solidFill>
              </a:rPr>
              <a:t>*Notice that increment can be negative.</a:t>
            </a:r>
          </a:p>
          <a:p>
            <a:pPr algn="l" fontAlgn="base"/>
            <a:r>
              <a:rPr lang="en-US" dirty="0">
                <a:solidFill>
                  <a:schemeClr val="tx1"/>
                </a:solidFill>
              </a:rPr>
              <a:t>The program will compute the</a:t>
            </a:r>
            <a:br>
              <a:rPr lang="en-US" dirty="0">
                <a:solidFill>
                  <a:schemeClr val="tx1"/>
                </a:solidFill>
              </a:rPr>
            </a:br>
            <a:r>
              <a:rPr lang="en-US" dirty="0">
                <a:solidFill>
                  <a:schemeClr val="tx1"/>
                </a:solidFill>
              </a:rPr>
              <a:t>subtraction as follow:</a:t>
            </a:r>
            <a:br>
              <a:rPr lang="en-US" dirty="0">
                <a:solidFill>
                  <a:schemeClr val="tx1"/>
                </a:solidFill>
              </a:rPr>
            </a:br>
            <a:r>
              <a:rPr lang="en-US" dirty="0">
                <a:solidFill>
                  <a:schemeClr val="tx1"/>
                </a:solidFill>
              </a:rPr>
              <a:t>1000 – 100 – 95 - 90-……….</a:t>
            </a:r>
          </a:p>
          <a:p>
            <a:endParaRPr lang="en-US" dirty="0"/>
          </a:p>
        </p:txBody>
      </p:sp>
    </p:spTree>
    <p:extLst>
      <p:ext uri="{BB962C8B-B14F-4D97-AF65-F5344CB8AC3E}">
        <p14:creationId xmlns:p14="http://schemas.microsoft.com/office/powerpoint/2010/main" val="570393329"/>
      </p:ext>
    </p:extLst>
  </p:cSld>
  <p:clrMapOvr>
    <a:masterClrMapping/>
  </p:clrMapOvr>
</p:sld>
</file>

<file path=ppt/theme/theme1.xml><?xml version="1.0" encoding="utf-8"?>
<a:theme xmlns:a="http://schemas.openxmlformats.org/drawingml/2006/main" name="Presentation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Presentation3</Template>
  <TotalTime>89</TotalTime>
  <Words>483</Words>
  <Application>Microsoft Office PowerPoint</Application>
  <PresentationFormat>On-screen Show (4:3)</PresentationFormat>
  <Paragraphs>160</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Presentation3</vt:lpstr>
      <vt:lpstr>UNIT 5</vt:lpstr>
      <vt:lpstr>Iterative Statements</vt:lpstr>
      <vt:lpstr>OVERVIEW ON LOOPS:</vt:lpstr>
      <vt:lpstr>Loops are classified two different ways:</vt:lpstr>
      <vt:lpstr>Three parts to all loops</vt:lpstr>
      <vt:lpstr>Looping using For…Next Loop</vt:lpstr>
      <vt:lpstr>Example</vt:lpstr>
      <vt:lpstr>Example</vt:lpstr>
      <vt:lpstr>Example</vt:lpstr>
      <vt:lpstr>Example</vt:lpstr>
      <vt:lpstr>Looping using Do Loop</vt:lpstr>
      <vt:lpstr>Example</vt:lpstr>
      <vt:lpstr>Example</vt:lpstr>
      <vt:lpstr>Output</vt:lpstr>
      <vt:lpstr> Looping using Do Loop</vt:lpstr>
      <vt:lpstr>Do While Loop. </vt:lpstr>
      <vt:lpstr>Fibonacci numbers</vt:lpstr>
      <vt:lpstr>Fibonacci program</vt:lpstr>
      <vt:lpstr>Example </vt:lpstr>
      <vt:lpstr>The Post-Test Loop</vt:lpstr>
      <vt:lpstr>Pre &amp; Post Test Flowchart</vt:lpstr>
      <vt:lpstr>The Do/Loop While (Loop Until) Loop</vt:lpstr>
      <vt:lpstr>Counter/Accumulator</vt:lpstr>
      <vt:lpstr>Infinite Loops: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13</cp:revision>
  <dcterms:created xsi:type="dcterms:W3CDTF">2016-08-15T21:17:51Z</dcterms:created>
  <dcterms:modified xsi:type="dcterms:W3CDTF">2016-11-23T14:59:18Z</dcterms:modified>
</cp:coreProperties>
</file>